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80" r:id="rId2"/>
    <p:sldId id="305" r:id="rId3"/>
    <p:sldId id="318" r:id="rId4"/>
    <p:sldId id="311" r:id="rId5"/>
    <p:sldId id="319" r:id="rId6"/>
    <p:sldId id="320" r:id="rId7"/>
    <p:sldId id="309" r:id="rId8"/>
    <p:sldId id="306" r:id="rId9"/>
    <p:sldId id="310" r:id="rId10"/>
    <p:sldId id="312" r:id="rId11"/>
    <p:sldId id="322" r:id="rId12"/>
    <p:sldId id="302" r:id="rId13"/>
    <p:sldId id="282" r:id="rId14"/>
    <p:sldId id="303" r:id="rId15"/>
    <p:sldId id="256" r:id="rId16"/>
    <p:sldId id="323" r:id="rId17"/>
    <p:sldId id="324" r:id="rId18"/>
    <p:sldId id="325" r:id="rId19"/>
    <p:sldId id="314" r:id="rId20"/>
    <p:sldId id="315" r:id="rId21"/>
    <p:sldId id="308" r:id="rId22"/>
    <p:sldId id="327" r:id="rId23"/>
    <p:sldId id="294" r:id="rId24"/>
    <p:sldId id="293" r:id="rId25"/>
    <p:sldId id="285" r:id="rId26"/>
    <p:sldId id="286" r:id="rId27"/>
    <p:sldId id="289"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p:restoredTop sz="94422"/>
  </p:normalViewPr>
  <p:slideViewPr>
    <p:cSldViewPr snapToGrid="0" snapToObjects="1">
      <p:cViewPr varScale="1">
        <p:scale>
          <a:sx n="109" d="100"/>
          <a:sy n="109" d="100"/>
        </p:scale>
        <p:origin x="26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40203-51DE-C442-B614-EDD08407B8F2}" type="datetimeFigureOut">
              <a:rPr lang="tr-TR" smtClean="0"/>
              <a:t>13.01.2023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3E2EA-7F45-AE41-A1EC-785FA47DE53C}" type="slidenum">
              <a:rPr lang="tr-TR" smtClean="0"/>
              <a:t>‹#›</a:t>
            </a:fld>
            <a:endParaRPr lang="tr-TR"/>
          </a:p>
        </p:txBody>
      </p:sp>
    </p:spTree>
    <p:extLst>
      <p:ext uri="{BB962C8B-B14F-4D97-AF65-F5344CB8AC3E}">
        <p14:creationId xmlns:p14="http://schemas.microsoft.com/office/powerpoint/2010/main" val="282464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dirty="0" err="1">
                <a:solidFill>
                  <a:schemeClr val="tx2"/>
                </a:solidFill>
                <a:cs typeface="Arial" panose="020B0604020202020204" pitchFamily="34" charset="0"/>
              </a:rPr>
              <a:t>Mülk</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edinimi</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yasaklı</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ülkeler</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arasında</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Suriye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Ermenistan</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Kuzey</a:t>
            </a:r>
            <a:r>
              <a:rPr lang="en-US" sz="1200" dirty="0">
                <a:solidFill>
                  <a:schemeClr val="tx2"/>
                </a:solidFill>
                <a:cs typeface="Arial" panose="020B0604020202020204" pitchFamily="34" charset="0"/>
              </a:rPr>
              <a:t> Kore </a:t>
            </a:r>
            <a:r>
              <a:rPr lang="en-US" sz="1200" dirty="0" err="1">
                <a:solidFill>
                  <a:schemeClr val="tx2"/>
                </a:solidFill>
                <a:cs typeface="Arial" panose="020B0604020202020204" pitchFamily="34" charset="0"/>
              </a:rPr>
              <a:t>ve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Küba</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vatandaşları</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zikredilebilir</a:t>
            </a:r>
            <a:r>
              <a:rPr lang="en-US" sz="1200" dirty="0">
                <a:solidFill>
                  <a:schemeClr val="tx2"/>
                </a:solidFill>
                <a:cs typeface="Arial" panose="020B0604020202020204" pitchFamily="34" charset="0"/>
              </a:rPr>
              <a:t>.  </a:t>
            </a:r>
            <a:endParaRPr lang="tr-TR" dirty="0"/>
          </a:p>
        </p:txBody>
      </p:sp>
      <p:sp>
        <p:nvSpPr>
          <p:cNvPr id="4" name="Slayt Numarası Yer Tutucusu 3"/>
          <p:cNvSpPr>
            <a:spLocks noGrp="1"/>
          </p:cNvSpPr>
          <p:nvPr>
            <p:ph type="sldNum" sz="quarter" idx="5"/>
          </p:nvPr>
        </p:nvSpPr>
        <p:spPr/>
        <p:txBody>
          <a:bodyPr/>
          <a:lstStyle/>
          <a:p>
            <a:fld id="{2183E2EA-7F45-AE41-A1EC-785FA47DE53C}" type="slidenum">
              <a:rPr lang="tr-TR" smtClean="0"/>
              <a:t>12</a:t>
            </a:fld>
            <a:endParaRPr lang="tr-TR"/>
          </a:p>
        </p:txBody>
      </p:sp>
    </p:spTree>
    <p:extLst>
      <p:ext uri="{BB962C8B-B14F-4D97-AF65-F5344CB8AC3E}">
        <p14:creationId xmlns:p14="http://schemas.microsoft.com/office/powerpoint/2010/main" val="80847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101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96027F-7875-4030-9381-8BD8C4F21935}" type="datetimeFigureOut">
              <a:rPr lang="en-US" dirty="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509A250-FF31-4206-8172-F9D3106AACB1}" type="datetimeFigureOut">
              <a:rPr lang="en-US" dirty="0"/>
              <a:t>1/13/2023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24CC1D3-7FF0-9C47-9856-995EE55612F2}"/>
              </a:ext>
            </a:extLst>
          </p:cNvPr>
          <p:cNvSpPr txBox="1"/>
          <p:nvPr/>
        </p:nvSpPr>
        <p:spPr>
          <a:xfrm>
            <a:off x="2012861" y="1012954"/>
            <a:ext cx="8166278" cy="5262979"/>
          </a:xfrm>
          <a:prstGeom prst="rect">
            <a:avLst/>
          </a:prstGeom>
          <a:noFill/>
        </p:spPr>
        <p:txBody>
          <a:bodyPr wrap="square" rtlCol="0">
            <a:spAutoFit/>
          </a:bodyPr>
          <a:lstStyle/>
          <a:p>
            <a:pPr algn="ctr"/>
            <a:r>
              <a:rPr lang="tr-TR" sz="2800" b="1" dirty="0">
                <a:latin typeface="+mj-lt"/>
                <a:cs typeface="Arial" panose="020B0604020202020204" pitchFamily="34" charset="0"/>
              </a:rPr>
              <a:t>Yabancıların Türkiye’de</a:t>
            </a:r>
          </a:p>
          <a:p>
            <a:pPr algn="ctr"/>
            <a:r>
              <a:rPr lang="tr-TR" sz="2800" b="1" dirty="0">
                <a:latin typeface="+mj-lt"/>
                <a:cs typeface="Arial" panose="020B0604020202020204" pitchFamily="34" charset="0"/>
              </a:rPr>
              <a:t> Gayrimenkul  </a:t>
            </a:r>
          </a:p>
          <a:p>
            <a:pPr algn="ctr"/>
            <a:r>
              <a:rPr lang="tr-TR" sz="2800" b="1" dirty="0">
                <a:latin typeface="+mj-lt"/>
                <a:cs typeface="Arial" panose="020B0604020202020204" pitchFamily="34" charset="0"/>
              </a:rPr>
              <a:t>Alım, Satım, Miras ve Vatandaşlık </a:t>
            </a:r>
          </a:p>
          <a:p>
            <a:pPr algn="ctr"/>
            <a:r>
              <a:rPr lang="tr-TR" sz="2800" b="1" dirty="0">
                <a:latin typeface="+mj-lt"/>
                <a:cs typeface="Arial" panose="020B0604020202020204" pitchFamily="34" charset="0"/>
              </a:rPr>
              <a:t>İşlemleri</a:t>
            </a:r>
          </a:p>
          <a:p>
            <a:pPr algn="ctr"/>
            <a:endParaRPr lang="tr-TR" sz="2800" b="1" dirty="0">
              <a:latin typeface="+mj-lt"/>
              <a:cs typeface="Arial" panose="020B0604020202020204" pitchFamily="34" charset="0"/>
            </a:endParaRPr>
          </a:p>
          <a:p>
            <a:pPr algn="ctr"/>
            <a:endParaRPr lang="tr-TR" sz="2800" b="1" dirty="0">
              <a:latin typeface="+mj-lt"/>
              <a:cs typeface="Arial" panose="020B0604020202020204" pitchFamily="34" charset="0"/>
            </a:endParaRPr>
          </a:p>
          <a:p>
            <a:pPr algn="ctr"/>
            <a:r>
              <a:rPr lang="tr-TR" sz="2800" b="1" dirty="0">
                <a:latin typeface="+mj-lt"/>
                <a:cs typeface="Arial" panose="020B0604020202020204" pitchFamily="34" charset="0"/>
              </a:rPr>
              <a:t>Muğla Barosu</a:t>
            </a:r>
          </a:p>
          <a:p>
            <a:pPr algn="ctr"/>
            <a:r>
              <a:rPr lang="tr-TR" sz="2800" b="1" dirty="0">
                <a:latin typeface="+mj-lt"/>
                <a:cs typeface="Arial" panose="020B0604020202020204" pitchFamily="34" charset="0"/>
              </a:rPr>
              <a:t>Av. Akın Batma</a:t>
            </a:r>
            <a:r>
              <a:rPr lang="tr-TR" sz="2800" b="1" dirty="0">
                <a:solidFill>
                  <a:schemeClr val="tx1">
                    <a:lumMod val="95000"/>
                  </a:schemeClr>
                </a:solidFill>
                <a:latin typeface="+mj-lt"/>
                <a:cs typeface="Arial" panose="020B0604020202020204" pitchFamily="34" charset="0"/>
              </a:rPr>
              <a:t>z</a:t>
            </a:r>
          </a:p>
          <a:p>
            <a:pPr algn="ctr"/>
            <a:endParaRPr lang="tr-TR" sz="2800" b="1" dirty="0">
              <a:latin typeface="+mj-lt"/>
              <a:cs typeface="Arial" panose="020B0604020202020204" pitchFamily="34" charset="0"/>
            </a:endParaRPr>
          </a:p>
          <a:p>
            <a:pPr algn="ctr"/>
            <a:endParaRPr lang="tr-TR" sz="2800" b="1" dirty="0">
              <a:latin typeface="+mj-lt"/>
              <a:cs typeface="Arial" panose="020B0604020202020204" pitchFamily="34" charset="0"/>
            </a:endParaRPr>
          </a:p>
          <a:p>
            <a:pPr algn="ctr"/>
            <a:endParaRPr lang="tr-TR" sz="2800" b="1" dirty="0">
              <a:latin typeface="+mj-lt"/>
              <a:cs typeface="Arial" panose="020B0604020202020204" pitchFamily="34" charset="0"/>
            </a:endParaRPr>
          </a:p>
          <a:p>
            <a:pPr algn="ctr"/>
            <a:r>
              <a:rPr lang="tr-TR" sz="2800" b="1" dirty="0">
                <a:latin typeface="+mj-lt"/>
                <a:cs typeface="Arial" panose="020B0604020202020204" pitchFamily="34" charset="0"/>
              </a:rPr>
              <a:t>7 Ocak 2023</a:t>
            </a:r>
            <a:endParaRPr lang="tr-TR" sz="2800" b="1" dirty="0">
              <a:solidFill>
                <a:schemeClr val="tx1">
                  <a:lumMod val="95000"/>
                </a:schemeClr>
              </a:solidFill>
              <a:latin typeface="+mj-lt"/>
            </a:endParaRPr>
          </a:p>
        </p:txBody>
      </p:sp>
    </p:spTree>
    <p:extLst>
      <p:ext uri="{BB962C8B-B14F-4D97-AF65-F5344CB8AC3E}">
        <p14:creationId xmlns:p14="http://schemas.microsoft.com/office/powerpoint/2010/main" val="119703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2378097" y="1012954"/>
            <a:ext cx="7435805" cy="4955203"/>
          </a:xfrm>
          <a:prstGeom prst="rect">
            <a:avLst/>
          </a:prstGeom>
          <a:noFill/>
        </p:spPr>
        <p:txBody>
          <a:bodyPr wrap="square" rtlCol="0">
            <a:spAutoFit/>
          </a:bodyPr>
          <a:lstStyle/>
          <a:p>
            <a:pPr algn="ctr"/>
            <a:r>
              <a:rPr lang="tr-TR" sz="2800" b="1" dirty="0"/>
              <a:t>Yabancıların Gayrimenkul Alımları</a:t>
            </a:r>
          </a:p>
          <a:p>
            <a:pPr algn="ctr"/>
            <a:endParaRPr lang="tr-TR" sz="2800" b="1" dirty="0"/>
          </a:p>
          <a:p>
            <a:pPr algn="ctr"/>
            <a:endParaRPr lang="tr-TR" sz="2800" b="1" dirty="0"/>
          </a:p>
          <a:p>
            <a:pPr algn="ctr"/>
            <a:endParaRPr lang="tr-TR" sz="2800" b="1" dirty="0"/>
          </a:p>
          <a:p>
            <a:pPr algn="ctr"/>
            <a:r>
              <a:rPr lang="tr-TR" sz="3200" b="1" dirty="0"/>
              <a:t>Avukatın Rolü: Yatırımın Güvenle Yapılmasını Sağlamak</a:t>
            </a:r>
          </a:p>
          <a:p>
            <a:endParaRPr lang="tr-TR" sz="2800" b="1" dirty="0"/>
          </a:p>
          <a:p>
            <a:endParaRPr lang="tr-TR" sz="2800" b="1" dirty="0"/>
          </a:p>
          <a:p>
            <a:endParaRPr lang="tr-TR" sz="2800" b="1" dirty="0"/>
          </a:p>
          <a:p>
            <a:endParaRPr lang="tr-TR" sz="2800" b="1" dirty="0"/>
          </a:p>
          <a:p>
            <a:pPr algn="ctr"/>
            <a:r>
              <a:rPr lang="tr-TR" sz="1400" b="1" dirty="0"/>
              <a:t>Av. Akın Batmaz</a:t>
            </a:r>
          </a:p>
          <a:p>
            <a:pPr algn="ctr"/>
            <a:r>
              <a:rPr lang="tr-TR" sz="1400" b="1" dirty="0"/>
              <a:t>AÜHF Milletlerarası Özel Hukuk Yüksek Lisans, EÜ Çevre Bilimleri Dr. Adayı</a:t>
            </a:r>
          </a:p>
        </p:txBody>
      </p:sp>
    </p:spTree>
    <p:extLst>
      <p:ext uri="{BB962C8B-B14F-4D97-AF65-F5344CB8AC3E}">
        <p14:creationId xmlns:p14="http://schemas.microsoft.com/office/powerpoint/2010/main" val="201789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591876" y="1843950"/>
            <a:ext cx="9008248" cy="3539430"/>
          </a:xfrm>
          <a:prstGeom prst="rect">
            <a:avLst/>
          </a:prstGeom>
          <a:noFill/>
        </p:spPr>
        <p:txBody>
          <a:bodyPr wrap="square" rtlCol="0">
            <a:spAutoFit/>
          </a:bodyPr>
          <a:lstStyle/>
          <a:p>
            <a:pPr algn="ctr"/>
            <a:r>
              <a:rPr lang="tr-TR" sz="2800" b="1" dirty="0"/>
              <a:t>Yatırım Güvenliğini Sağlamak Amacıyla</a:t>
            </a:r>
          </a:p>
          <a:p>
            <a:endParaRPr lang="tr-TR" sz="2800" b="1" dirty="0"/>
          </a:p>
          <a:p>
            <a:pPr marL="342900" indent="-342900">
              <a:buFont typeface="Wingdings" pitchFamily="2" charset="2"/>
              <a:buChar char="Ø"/>
            </a:pPr>
            <a:r>
              <a:rPr lang="tr-TR" sz="2400" dirty="0"/>
              <a:t>Tapu (Belediye) kontrolü (</a:t>
            </a:r>
            <a:r>
              <a:rPr lang="tr-TR" sz="2400" dirty="0" err="1"/>
              <a:t>Takyidat</a:t>
            </a:r>
            <a:r>
              <a:rPr lang="tr-TR" sz="2400" dirty="0"/>
              <a:t> veya yıkım kararı)</a:t>
            </a:r>
          </a:p>
          <a:p>
            <a:pPr marL="342900" indent="-342900">
              <a:buFont typeface="Wingdings" pitchFamily="2" charset="2"/>
              <a:buChar char="Ø"/>
            </a:pPr>
            <a:r>
              <a:rPr lang="tr-TR" sz="2400" dirty="0"/>
              <a:t>İnşaat ruhsatı kontrolü</a:t>
            </a:r>
          </a:p>
          <a:p>
            <a:pPr marL="342900" indent="-342900">
              <a:buFont typeface="Wingdings" pitchFamily="2" charset="2"/>
              <a:buChar char="Ø"/>
            </a:pPr>
            <a:r>
              <a:rPr lang="tr-TR" sz="2400" dirty="0"/>
              <a:t>Özel satım sözleşmesi (makul süre) </a:t>
            </a:r>
            <a:r>
              <a:rPr lang="tr-TR" sz="2400" b="1" dirty="0"/>
              <a:t>Belçika örneği.</a:t>
            </a:r>
          </a:p>
          <a:p>
            <a:pPr marL="342900" indent="-342900">
              <a:buFont typeface="Wingdings" pitchFamily="2" charset="2"/>
              <a:buChar char="Ø"/>
            </a:pPr>
            <a:r>
              <a:rPr lang="tr-TR" sz="2400" dirty="0"/>
              <a:t>Depozit miktarı ve ödenme zamanı</a:t>
            </a:r>
          </a:p>
          <a:p>
            <a:pPr marL="342900" indent="-342900">
              <a:buFont typeface="Wingdings" pitchFamily="2" charset="2"/>
              <a:buChar char="Ø"/>
            </a:pPr>
            <a:r>
              <a:rPr lang="tr-TR" sz="2400" dirty="0"/>
              <a:t>Satım bedelinin tapu devri ile eşzamanlı ödenmesi</a:t>
            </a:r>
          </a:p>
          <a:p>
            <a:pPr marL="342900" indent="-342900">
              <a:buFont typeface="Wingdings" pitchFamily="2" charset="2"/>
              <a:buChar char="Ø"/>
            </a:pPr>
            <a:r>
              <a:rPr lang="tr-TR" sz="2400" dirty="0"/>
              <a:t>Ödemenin belgelendirilmesi</a:t>
            </a:r>
          </a:p>
          <a:p>
            <a:pPr marL="342900" indent="-342900">
              <a:buFont typeface="Wingdings" pitchFamily="2" charset="2"/>
              <a:buChar char="Ø"/>
            </a:pPr>
            <a:r>
              <a:rPr lang="tr-TR" sz="2400" dirty="0" err="1"/>
              <a:t>Off</a:t>
            </a:r>
            <a:r>
              <a:rPr lang="tr-TR" sz="2400" dirty="0"/>
              <a:t>-plan (topraktan) alımlarda durum </a:t>
            </a:r>
          </a:p>
        </p:txBody>
      </p:sp>
    </p:spTree>
    <p:extLst>
      <p:ext uri="{BB962C8B-B14F-4D97-AF65-F5344CB8AC3E}">
        <p14:creationId xmlns:p14="http://schemas.microsoft.com/office/powerpoint/2010/main" val="329677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2647285" y="651125"/>
            <a:ext cx="6897411" cy="954107"/>
          </a:xfrm>
          <a:prstGeom prst="rect">
            <a:avLst/>
          </a:prstGeom>
          <a:noFill/>
        </p:spPr>
        <p:txBody>
          <a:bodyPr wrap="square" rtlCol="0">
            <a:spAutoFit/>
          </a:bodyPr>
          <a:lstStyle/>
          <a:p>
            <a:pPr algn="ctr"/>
            <a:r>
              <a:rPr lang="tr-TR" sz="2800" b="1" dirty="0">
                <a:solidFill>
                  <a:schemeClr val="tx1">
                    <a:lumMod val="95000"/>
                  </a:schemeClr>
                </a:solidFill>
                <a:latin typeface="+mj-lt"/>
                <a:cs typeface="Arial" panose="020B0604020202020204" pitchFamily="34" charset="0"/>
              </a:rPr>
              <a:t>Yabancıların Türkiye’de Gayrimenkul Ediniminde Aranan Belli Başlı Şartlar</a:t>
            </a:r>
            <a:endParaRPr lang="tr-TR" sz="2800" b="1" dirty="0">
              <a:solidFill>
                <a:schemeClr val="tx1">
                  <a:lumMod val="95000"/>
                </a:schemeClr>
              </a:solidFill>
              <a:latin typeface="+mj-lt"/>
            </a:endParaRPr>
          </a:p>
        </p:txBody>
      </p:sp>
      <p:sp>
        <p:nvSpPr>
          <p:cNvPr id="6" name="Metin kutusu 5">
            <a:extLst>
              <a:ext uri="{FF2B5EF4-FFF2-40B4-BE49-F238E27FC236}">
                <a16:creationId xmlns:a16="http://schemas.microsoft.com/office/drawing/2014/main" xmlns="" id="{6D58BAF1-5191-9B4C-A527-B7EF5AACC491}"/>
              </a:ext>
            </a:extLst>
          </p:cNvPr>
          <p:cNvSpPr txBox="1"/>
          <p:nvPr/>
        </p:nvSpPr>
        <p:spPr>
          <a:xfrm>
            <a:off x="620743" y="2051891"/>
            <a:ext cx="10950497" cy="4524315"/>
          </a:xfrm>
          <a:prstGeom prst="rect">
            <a:avLst/>
          </a:prstGeom>
          <a:noFill/>
        </p:spPr>
        <p:txBody>
          <a:bodyPr wrap="square" rtlCol="0">
            <a:spAutoFit/>
          </a:bodyPr>
          <a:lstStyle/>
          <a:p>
            <a:pPr marL="342900" indent="-342900" algn="just">
              <a:buFont typeface="Wingdings" pitchFamily="2" charset="2"/>
              <a:buChar char="Ø"/>
            </a:pPr>
            <a:r>
              <a:rPr lang="en-US" sz="2400" dirty="0" err="1">
                <a:solidFill>
                  <a:schemeClr val="tx2"/>
                </a:solidFill>
                <a:cs typeface="Arial" panose="020B0604020202020204" pitchFamily="34" charset="0"/>
              </a:rPr>
              <a:t>Cumhurbaşkanı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tarafından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Türkiye’de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gayrimenkul</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edinimi</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uygun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görülen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bir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devletin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vatandaşı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olmaları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gerekir</a:t>
            </a:r>
            <a:r>
              <a:rPr lang="en-US" sz="2400" dirty="0">
                <a:solidFill>
                  <a:schemeClr val="tx2"/>
                </a:solidFill>
                <a:cs typeface="Arial" panose="020B0604020202020204" pitchFamily="34" charset="0"/>
              </a:rPr>
              <a:t>. Buna </a:t>
            </a:r>
            <a:r>
              <a:rPr lang="en-US" sz="2400" dirty="0" err="1">
                <a:solidFill>
                  <a:schemeClr val="tx2"/>
                </a:solidFill>
                <a:cs typeface="Arial" panose="020B0604020202020204" pitchFamily="34" charset="0"/>
              </a:rPr>
              <a:t>göre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halihazırda</a:t>
            </a:r>
            <a:r>
              <a:rPr lang="en-US" sz="2400"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Yunanistan</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dahil</a:t>
            </a:r>
            <a:r>
              <a:rPr lang="en-US" sz="2400" b="1" dirty="0">
                <a:solidFill>
                  <a:schemeClr val="tx2"/>
                </a:solidFill>
                <a:cs typeface="Arial" panose="020B0604020202020204" pitchFamily="34" charset="0"/>
              </a:rPr>
              <a:t> 183 </a:t>
            </a:r>
            <a:r>
              <a:rPr lang="en-US" sz="2400" b="1" dirty="0" err="1">
                <a:solidFill>
                  <a:schemeClr val="tx2"/>
                </a:solidFill>
                <a:cs typeface="Arial" panose="020B0604020202020204" pitchFamily="34" charset="0"/>
              </a:rPr>
              <a:t>ülkenin</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vatandaşları</a:t>
            </a:r>
            <a:r>
              <a:rPr lang="en-US" sz="2400" b="1"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Türkiye’de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taşınmaz</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edinebilmektedir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Yunanistan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vatandaşları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Türkiye’de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sınır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ve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sahil</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illeri</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hariç</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olmak</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üzere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gayrimenkul</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edinebilmektedirler</a:t>
            </a:r>
            <a:r>
              <a:rPr lang="en-US" sz="2400" dirty="0">
                <a:solidFill>
                  <a:schemeClr val="tx2"/>
                </a:solidFill>
                <a:cs typeface="Arial" panose="020B0604020202020204" pitchFamily="34" charset="0"/>
              </a:rPr>
              <a:t>. </a:t>
            </a:r>
            <a:r>
              <a:rPr lang="en-US" sz="2400" b="1" dirty="0">
                <a:solidFill>
                  <a:schemeClr val="tx2"/>
                </a:solidFill>
                <a:cs typeface="Arial" panose="020B0604020202020204" pitchFamily="34" charset="0"/>
              </a:rPr>
              <a:t>(Kos-</a:t>
            </a:r>
            <a:r>
              <a:rPr lang="en-US" sz="2400" b="1" dirty="0" err="1">
                <a:solidFill>
                  <a:schemeClr val="tx2"/>
                </a:solidFill>
                <a:cs typeface="Arial" panose="020B0604020202020204" pitchFamily="34" charset="0"/>
              </a:rPr>
              <a:t>Rodos</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Örneği</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ve</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sınırdaş</a:t>
            </a:r>
            <a:r>
              <a:rPr lang="en-US" sz="2400" b="1" dirty="0">
                <a:solidFill>
                  <a:schemeClr val="tx2"/>
                </a:solidFill>
                <a:cs typeface="Arial" panose="020B0604020202020204" pitchFamily="34" charset="0"/>
              </a:rPr>
              <a:t> </a:t>
            </a:r>
            <a:r>
              <a:rPr lang="en-US" sz="2400" b="1" dirty="0" err="1">
                <a:solidFill>
                  <a:schemeClr val="tx2"/>
                </a:solidFill>
                <a:cs typeface="Arial" panose="020B0604020202020204" pitchFamily="34" charset="0"/>
              </a:rPr>
              <a:t>ülkeler</a:t>
            </a:r>
            <a:r>
              <a:rPr lang="en-US" sz="2400" b="1" dirty="0">
                <a:solidFill>
                  <a:schemeClr val="tx2"/>
                </a:solidFill>
                <a:cs typeface="Arial" panose="020B0604020202020204" pitchFamily="34" charset="0"/>
              </a:rPr>
              <a:t>)</a:t>
            </a:r>
          </a:p>
          <a:p>
            <a:pPr algn="just"/>
            <a:endParaRPr lang="en-US" sz="2400" dirty="0">
              <a:solidFill>
                <a:schemeClr val="tx2"/>
              </a:solidFill>
              <a:cs typeface="Arial" panose="020B0604020202020204" pitchFamily="34" charset="0"/>
            </a:endParaRPr>
          </a:p>
          <a:p>
            <a:pPr marL="342900" indent="-342900" algn="just">
              <a:buFont typeface="Wingdings" pitchFamily="2" charset="2"/>
              <a:buChar char="Ø"/>
            </a:pPr>
            <a:r>
              <a:rPr lang="en-US" sz="2400" dirty="0" err="1">
                <a:solidFill>
                  <a:schemeClr val="tx2"/>
                </a:solidFill>
                <a:cs typeface="Arial" panose="020B0604020202020204" pitchFamily="34" charset="0"/>
              </a:rPr>
              <a:t>Gayrimenkulün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askeri</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yasak</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bölge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sınırları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dışında</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olması</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gerekir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Örneğin</a:t>
            </a:r>
            <a:r>
              <a:rPr lang="en-US" sz="2400" dirty="0">
                <a:solidFill>
                  <a:schemeClr val="tx2"/>
                </a:solidFill>
                <a:cs typeface="Arial" panose="020B0604020202020204" pitchFamily="34" charset="0"/>
              </a:rPr>
              <a:t> Bodrum </a:t>
            </a:r>
            <a:r>
              <a:rPr lang="en-US" sz="2400" dirty="0" err="1">
                <a:solidFill>
                  <a:schemeClr val="tx2"/>
                </a:solidFill>
                <a:cs typeface="Arial" panose="020B0604020202020204" pitchFamily="34" charset="0"/>
              </a:rPr>
              <a:t>Yarımadasında</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Bitez</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Aspat</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Akyarlar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ve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Turgutreis’in</a:t>
            </a:r>
            <a:r>
              <a:rPr lang="en-US" sz="2400" dirty="0">
                <a:solidFill>
                  <a:schemeClr val="tx2"/>
                </a:solidFill>
                <a:cs typeface="Arial" panose="020B0604020202020204" pitchFamily="34" charset="0"/>
              </a:rPr>
              <a:t> belli </a:t>
            </a:r>
            <a:r>
              <a:rPr lang="en-US" sz="2400" dirty="0" err="1">
                <a:solidFill>
                  <a:schemeClr val="tx2"/>
                </a:solidFill>
                <a:cs typeface="Arial" panose="020B0604020202020204" pitchFamily="34" charset="0"/>
              </a:rPr>
              <a:t>bölümlerinin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anılan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yasak</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kapsamında</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olduğu</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bilinmektedir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Edinime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konu</a:t>
            </a:r>
            <a:r>
              <a:rPr lang="en-US" sz="2400" dirty="0">
                <a:solidFill>
                  <a:schemeClr val="tx2"/>
                </a:solidFill>
                <a:cs typeface="Arial" panose="020B0604020202020204" pitchFamily="34" charset="0"/>
              </a:rPr>
              <a:t> her </a:t>
            </a:r>
            <a:r>
              <a:rPr lang="en-US" sz="2400" dirty="0" err="1">
                <a:solidFill>
                  <a:schemeClr val="tx2"/>
                </a:solidFill>
                <a:cs typeface="Arial" panose="020B0604020202020204" pitchFamily="34" charset="0"/>
              </a:rPr>
              <a:t>bir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gayrimenkul</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için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ayrıca</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ilgili</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Tapu</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Müdürlüğü’nden</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teyit</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edilmesinde</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yarar</a:t>
            </a:r>
            <a:r>
              <a:rPr lang="en-US" sz="2400" dirty="0">
                <a:solidFill>
                  <a:schemeClr val="tx2"/>
                </a:solidFill>
                <a:cs typeface="Arial" panose="020B0604020202020204" pitchFamily="34" charset="0"/>
              </a:rPr>
              <a:t> </a:t>
            </a:r>
            <a:r>
              <a:rPr lang="en-US" sz="2400" dirty="0" err="1">
                <a:solidFill>
                  <a:schemeClr val="tx2"/>
                </a:solidFill>
                <a:cs typeface="Arial" panose="020B0604020202020204" pitchFamily="34" charset="0"/>
              </a:rPr>
              <a:t>vardır</a:t>
            </a:r>
            <a:r>
              <a:rPr lang="en-US" sz="2400" dirty="0">
                <a:solidFill>
                  <a:schemeClr val="tx2"/>
                </a:solidFill>
                <a:cs typeface="Arial" panose="020B0604020202020204" pitchFamily="34" charset="0"/>
              </a:rPr>
              <a:t>.)</a:t>
            </a:r>
          </a:p>
        </p:txBody>
      </p:sp>
    </p:spTree>
    <p:extLst>
      <p:ext uri="{BB962C8B-B14F-4D97-AF65-F5344CB8AC3E}">
        <p14:creationId xmlns:p14="http://schemas.microsoft.com/office/powerpoint/2010/main" val="383826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539728" y="1051171"/>
            <a:ext cx="10950497" cy="5632311"/>
          </a:xfrm>
          <a:prstGeom prst="rect">
            <a:avLst/>
          </a:prstGeom>
          <a:noFill/>
        </p:spPr>
        <p:txBody>
          <a:bodyPr wrap="square" rtlCol="0">
            <a:spAutoFit/>
          </a:bodyPr>
          <a:lstStyle/>
          <a:p>
            <a:pPr marL="342900" lvl="0" indent="-342900" algn="just">
              <a:buFont typeface="Wingdings" pitchFamily="2" charset="2"/>
              <a:buChar char="Ø"/>
            </a:pPr>
            <a:r>
              <a:rPr lang="en-US" sz="2400" dirty="0" err="1"/>
              <a:t>Edinilecek</a:t>
            </a:r>
            <a:r>
              <a:rPr lang="en-US" sz="2400" dirty="0"/>
              <a:t> </a:t>
            </a:r>
            <a:r>
              <a:rPr lang="en-US" sz="2400" dirty="0" err="1"/>
              <a:t>gayrimenkullerin</a:t>
            </a:r>
            <a:r>
              <a:rPr lang="en-US" sz="2400" dirty="0"/>
              <a:t>, </a:t>
            </a:r>
            <a:r>
              <a:rPr lang="en-US" sz="2400" dirty="0" err="1"/>
              <a:t>bulunduğu</a:t>
            </a:r>
            <a:r>
              <a:rPr lang="en-US" sz="2400" dirty="0"/>
              <a:t> </a:t>
            </a:r>
            <a:r>
              <a:rPr lang="en-US" sz="2400" dirty="0" err="1"/>
              <a:t>ilçe</a:t>
            </a:r>
            <a:r>
              <a:rPr lang="en-US" sz="2400" dirty="0"/>
              <a:t> </a:t>
            </a:r>
            <a:r>
              <a:rPr lang="en-US" sz="2400" dirty="0" err="1"/>
              <a:t>yüzölçümünün</a:t>
            </a:r>
            <a:r>
              <a:rPr lang="en-US" sz="2400" dirty="0"/>
              <a:t> </a:t>
            </a:r>
            <a:r>
              <a:rPr lang="en-US" sz="2400" dirty="0" err="1"/>
              <a:t>özel</a:t>
            </a:r>
            <a:r>
              <a:rPr lang="en-US" sz="2400" dirty="0"/>
              <a:t> </a:t>
            </a:r>
            <a:r>
              <a:rPr lang="en-US" sz="2400" dirty="0" err="1"/>
              <a:t>mülkiyete</a:t>
            </a:r>
            <a:r>
              <a:rPr lang="en-US" sz="2400" dirty="0"/>
              <a:t> </a:t>
            </a:r>
            <a:r>
              <a:rPr lang="en-US" sz="2400" dirty="0" err="1"/>
              <a:t>konu</a:t>
            </a:r>
            <a:r>
              <a:rPr lang="en-US" sz="2400" dirty="0"/>
              <a:t> </a:t>
            </a:r>
            <a:r>
              <a:rPr lang="en-US" sz="2400" dirty="0" err="1"/>
              <a:t>olan</a:t>
            </a:r>
            <a:r>
              <a:rPr lang="en-US" sz="2400" dirty="0"/>
              <a:t> </a:t>
            </a:r>
            <a:r>
              <a:rPr lang="en-US" sz="2400" dirty="0" err="1"/>
              <a:t>kısmının</a:t>
            </a:r>
            <a:r>
              <a:rPr lang="en-US" sz="2400" dirty="0"/>
              <a:t> </a:t>
            </a:r>
            <a:r>
              <a:rPr lang="en-US" sz="2400" dirty="0" err="1"/>
              <a:t>yüzde</a:t>
            </a:r>
            <a:r>
              <a:rPr lang="en-US" sz="2400" dirty="0"/>
              <a:t> </a:t>
            </a:r>
            <a:r>
              <a:rPr lang="en-US" sz="2400" dirty="0" err="1"/>
              <a:t>onunu</a:t>
            </a:r>
            <a:r>
              <a:rPr lang="en-US" sz="2400" dirty="0"/>
              <a:t> </a:t>
            </a:r>
            <a:r>
              <a:rPr lang="en-US" sz="2400" dirty="0" err="1"/>
              <a:t>aşmaması</a:t>
            </a:r>
            <a:r>
              <a:rPr lang="en-US" sz="2400" dirty="0"/>
              <a:t> </a:t>
            </a:r>
            <a:r>
              <a:rPr lang="en-US" sz="2400" dirty="0" err="1"/>
              <a:t>koşulu</a:t>
            </a:r>
            <a:r>
              <a:rPr lang="en-US" sz="2400" dirty="0"/>
              <a:t> </a:t>
            </a:r>
            <a:r>
              <a:rPr lang="en-US" sz="2400" dirty="0" err="1"/>
              <a:t>sözkonusudur</a:t>
            </a:r>
            <a:r>
              <a:rPr lang="en-US" sz="2400" dirty="0"/>
              <a:t>. </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dirty="0" err="1"/>
              <a:t>Ülke</a:t>
            </a:r>
            <a:r>
              <a:rPr lang="en-US" sz="2400" dirty="0"/>
              <a:t> </a:t>
            </a:r>
            <a:r>
              <a:rPr lang="en-US" sz="2400" dirty="0" err="1"/>
              <a:t>genelinde</a:t>
            </a:r>
            <a:r>
              <a:rPr lang="en-US" sz="2400" dirty="0"/>
              <a:t> </a:t>
            </a:r>
            <a:r>
              <a:rPr lang="en-US" sz="2400" dirty="0" err="1"/>
              <a:t>kişi</a:t>
            </a:r>
            <a:r>
              <a:rPr lang="en-US" sz="2400" dirty="0"/>
              <a:t> </a:t>
            </a:r>
            <a:r>
              <a:rPr lang="en-US" sz="2400" dirty="0" err="1"/>
              <a:t>başına</a:t>
            </a:r>
            <a:r>
              <a:rPr lang="en-US" sz="2400" dirty="0"/>
              <a:t> </a:t>
            </a:r>
            <a:r>
              <a:rPr lang="en-US" sz="2400" dirty="0" err="1"/>
              <a:t>toplamda</a:t>
            </a:r>
            <a:r>
              <a:rPr lang="en-US" sz="2400" dirty="0"/>
              <a:t> </a:t>
            </a:r>
            <a:r>
              <a:rPr lang="en-US" sz="2400" dirty="0" err="1"/>
              <a:t>esasen</a:t>
            </a:r>
            <a:r>
              <a:rPr lang="en-US" sz="2400" dirty="0"/>
              <a:t> </a:t>
            </a:r>
            <a:r>
              <a:rPr lang="en-US" sz="2400" dirty="0" err="1"/>
              <a:t>otuz</a:t>
            </a:r>
            <a:r>
              <a:rPr lang="en-US" sz="2400" dirty="0"/>
              <a:t> </a:t>
            </a:r>
            <a:r>
              <a:rPr lang="en-US" sz="2400" dirty="0" err="1"/>
              <a:t>hektarı</a:t>
            </a:r>
            <a:r>
              <a:rPr lang="en-US" sz="2400" dirty="0"/>
              <a:t> </a:t>
            </a:r>
            <a:r>
              <a:rPr lang="en-US" sz="2400" dirty="0" err="1"/>
              <a:t>geçmemesi</a:t>
            </a:r>
            <a:r>
              <a:rPr lang="en-US" sz="2400" dirty="0"/>
              <a:t> </a:t>
            </a:r>
            <a:r>
              <a:rPr lang="en-US" sz="2400" dirty="0" err="1"/>
              <a:t>gerekir</a:t>
            </a:r>
            <a:r>
              <a:rPr lang="en-US" sz="2400" dirty="0"/>
              <a:t>. </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dirty="0" err="1"/>
              <a:t>Edinilecek</a:t>
            </a:r>
            <a:r>
              <a:rPr lang="en-US" sz="2400" dirty="0"/>
              <a:t> </a:t>
            </a:r>
            <a:r>
              <a:rPr lang="en-US" sz="2400" dirty="0" err="1"/>
              <a:t>taşınmaz</a:t>
            </a:r>
            <a:r>
              <a:rPr lang="en-US" sz="2400" dirty="0"/>
              <a:t> </a:t>
            </a:r>
            <a:r>
              <a:rPr lang="en-US" sz="2400" dirty="0" err="1"/>
              <a:t>eğer</a:t>
            </a:r>
            <a:r>
              <a:rPr lang="en-US" sz="2400" dirty="0"/>
              <a:t> </a:t>
            </a:r>
            <a:r>
              <a:rPr lang="en-US" sz="2400" dirty="0" err="1"/>
              <a:t>yapısız</a:t>
            </a:r>
            <a:r>
              <a:rPr lang="en-US" sz="2400" dirty="0"/>
              <a:t> </a:t>
            </a:r>
            <a:r>
              <a:rPr lang="en-US" sz="2400" dirty="0" err="1"/>
              <a:t>ise</a:t>
            </a:r>
            <a:r>
              <a:rPr lang="en-US" sz="2400" dirty="0"/>
              <a:t> (</a:t>
            </a:r>
            <a:r>
              <a:rPr lang="en-US" sz="2400" dirty="0" err="1"/>
              <a:t>yani</a:t>
            </a:r>
            <a:r>
              <a:rPr lang="en-US" sz="2400" dirty="0"/>
              <a:t> </a:t>
            </a:r>
            <a:r>
              <a:rPr lang="en-US" sz="2400" dirty="0" err="1"/>
              <a:t>örneğin</a:t>
            </a:r>
            <a:r>
              <a:rPr lang="en-US" sz="2400" dirty="0"/>
              <a:t> </a:t>
            </a:r>
            <a:r>
              <a:rPr lang="en-US" sz="2400" dirty="0" err="1"/>
              <a:t>niteliği</a:t>
            </a:r>
            <a:r>
              <a:rPr lang="en-US" sz="2400" dirty="0"/>
              <a:t> </a:t>
            </a:r>
            <a:r>
              <a:rPr lang="en-US" sz="2400" dirty="0" err="1"/>
              <a:t>arsa</a:t>
            </a:r>
            <a:r>
              <a:rPr lang="en-US" sz="2400" dirty="0"/>
              <a:t>, </a:t>
            </a:r>
            <a:r>
              <a:rPr lang="en-US" sz="2400" dirty="0" err="1"/>
              <a:t>tarla</a:t>
            </a:r>
            <a:r>
              <a:rPr lang="en-US" sz="2400" dirty="0"/>
              <a:t>, </a:t>
            </a:r>
            <a:r>
              <a:rPr lang="en-US" sz="2400" dirty="0" err="1"/>
              <a:t>bağ</a:t>
            </a:r>
            <a:r>
              <a:rPr lang="en-US" sz="2400" dirty="0"/>
              <a:t>, </a:t>
            </a:r>
            <a:r>
              <a:rPr lang="en-US" sz="2400" dirty="0" err="1"/>
              <a:t>bahçe</a:t>
            </a:r>
            <a:r>
              <a:rPr lang="en-US" sz="2400" dirty="0"/>
              <a:t> </a:t>
            </a:r>
            <a:r>
              <a:rPr lang="en-US" sz="2400" dirty="0" err="1"/>
              <a:t>vb</a:t>
            </a:r>
            <a:r>
              <a:rPr lang="en-US" sz="2400" dirty="0"/>
              <a:t> </a:t>
            </a:r>
            <a:r>
              <a:rPr lang="en-US" sz="2400" dirty="0" err="1"/>
              <a:t>ise</a:t>
            </a:r>
            <a:r>
              <a:rPr lang="en-US" sz="2400" dirty="0"/>
              <a:t>) </a:t>
            </a:r>
            <a:r>
              <a:rPr lang="en-US" sz="2400" b="1" dirty="0" err="1"/>
              <a:t>geliştirilecek</a:t>
            </a:r>
            <a:r>
              <a:rPr lang="en-US" sz="2400" b="1" dirty="0"/>
              <a:t> </a:t>
            </a:r>
            <a:r>
              <a:rPr lang="en-US" sz="2400" b="1" dirty="0" err="1"/>
              <a:t>projenin</a:t>
            </a:r>
            <a:r>
              <a:rPr lang="en-US" sz="2400" b="1" dirty="0"/>
              <a:t> </a:t>
            </a:r>
            <a:r>
              <a:rPr lang="en-US" sz="2400" b="1" dirty="0" err="1"/>
              <a:t>edinim</a:t>
            </a:r>
            <a:r>
              <a:rPr lang="en-US" sz="2400" b="1" dirty="0"/>
              <a:t> </a:t>
            </a:r>
            <a:r>
              <a:rPr lang="en-US" sz="2400" b="1" dirty="0" err="1"/>
              <a:t>tarihinden</a:t>
            </a:r>
            <a:r>
              <a:rPr lang="en-US" sz="2400" b="1" dirty="0"/>
              <a:t> </a:t>
            </a:r>
            <a:r>
              <a:rPr lang="en-US" sz="2400" b="1" dirty="0" err="1"/>
              <a:t>itibaren</a:t>
            </a:r>
            <a:r>
              <a:rPr lang="en-US" sz="2400" b="1" dirty="0"/>
              <a:t> </a:t>
            </a:r>
            <a:r>
              <a:rPr lang="en-US" sz="2400" b="1" dirty="0" err="1"/>
              <a:t>iki</a:t>
            </a:r>
            <a:r>
              <a:rPr lang="en-US" sz="2400" b="1" dirty="0"/>
              <a:t> </a:t>
            </a:r>
            <a:r>
              <a:rPr lang="en-US" sz="2400" b="1" dirty="0" err="1"/>
              <a:t>yıl</a:t>
            </a:r>
            <a:r>
              <a:rPr lang="en-US" sz="2400" b="1" dirty="0"/>
              <a:t> </a:t>
            </a:r>
            <a:r>
              <a:rPr lang="en-US" sz="2400" b="1" dirty="0" err="1"/>
              <a:t>içinde</a:t>
            </a:r>
            <a:r>
              <a:rPr lang="en-US" sz="2400" b="1" dirty="0"/>
              <a:t> </a:t>
            </a:r>
            <a:r>
              <a:rPr lang="en-US" sz="2400" b="1" dirty="0" err="1"/>
              <a:t>ilgili</a:t>
            </a:r>
            <a:r>
              <a:rPr lang="en-US" sz="2400" b="1" dirty="0"/>
              <a:t> </a:t>
            </a:r>
            <a:r>
              <a:rPr lang="en-US" sz="2400" b="1" dirty="0" err="1"/>
              <a:t>bakanlığın</a:t>
            </a:r>
            <a:r>
              <a:rPr lang="en-US" sz="2400" b="1" dirty="0"/>
              <a:t> </a:t>
            </a:r>
            <a:r>
              <a:rPr lang="en-US" sz="2400" b="1" dirty="0" err="1"/>
              <a:t>onayına</a:t>
            </a:r>
            <a:r>
              <a:rPr lang="en-US" sz="2400" b="1" dirty="0"/>
              <a:t> </a:t>
            </a:r>
            <a:r>
              <a:rPr lang="en-US" sz="2400" dirty="0" err="1"/>
              <a:t>sunulması</a:t>
            </a:r>
            <a:r>
              <a:rPr lang="en-US" sz="2400" dirty="0"/>
              <a:t> </a:t>
            </a:r>
            <a:r>
              <a:rPr lang="en-US" sz="2400" dirty="0" err="1"/>
              <a:t>gerekir</a:t>
            </a:r>
            <a:r>
              <a:rPr lang="en-US" sz="2400" dirty="0"/>
              <a:t>.</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dirty="0"/>
              <a:t>BDDK </a:t>
            </a:r>
            <a:r>
              <a:rPr lang="en-US" sz="2400" dirty="0" err="1"/>
              <a:t>onaylı</a:t>
            </a:r>
            <a:r>
              <a:rPr lang="en-US" sz="2400" dirty="0"/>
              <a:t> </a:t>
            </a:r>
            <a:r>
              <a:rPr lang="en-US" sz="2400" dirty="0" err="1"/>
              <a:t>bir</a:t>
            </a:r>
            <a:r>
              <a:rPr lang="en-US" sz="2400" dirty="0"/>
              <a:t> </a:t>
            </a:r>
            <a:r>
              <a:rPr lang="en-US" sz="2400" dirty="0" err="1"/>
              <a:t>kuruluştan</a:t>
            </a:r>
            <a:r>
              <a:rPr lang="en-US" sz="2400" dirty="0"/>
              <a:t> </a:t>
            </a:r>
            <a:r>
              <a:rPr lang="en-US" sz="2400" b="1" dirty="0" err="1"/>
              <a:t>taşınmaz</a:t>
            </a:r>
            <a:r>
              <a:rPr lang="en-US" sz="2400" b="1" dirty="0"/>
              <a:t> </a:t>
            </a:r>
            <a:r>
              <a:rPr lang="en-US" sz="2400" b="1" dirty="0" err="1"/>
              <a:t>değerleme</a:t>
            </a:r>
            <a:r>
              <a:rPr lang="en-US" sz="2400" b="1" dirty="0"/>
              <a:t> </a:t>
            </a:r>
            <a:r>
              <a:rPr lang="en-US" sz="2400" b="1" dirty="0" err="1"/>
              <a:t>raporu</a:t>
            </a:r>
            <a:r>
              <a:rPr lang="en-US" sz="2400" b="1" dirty="0"/>
              <a:t> </a:t>
            </a:r>
            <a:r>
              <a:rPr lang="en-US" sz="2400" dirty="0" err="1"/>
              <a:t>alınması</a:t>
            </a:r>
            <a:r>
              <a:rPr lang="en-US" sz="2400" dirty="0"/>
              <a:t> </a:t>
            </a:r>
            <a:r>
              <a:rPr lang="en-US" sz="2400" dirty="0" err="1"/>
              <a:t>gerekir</a:t>
            </a:r>
            <a:r>
              <a:rPr lang="en-US" sz="2400" dirty="0"/>
              <a:t>.</a:t>
            </a:r>
          </a:p>
          <a:p>
            <a:pPr marL="342900" lvl="0" indent="-342900" algn="just">
              <a:buFont typeface="Wingdings" pitchFamily="2" charset="2"/>
              <a:buChar char="Ø"/>
            </a:pPr>
            <a:r>
              <a:rPr lang="en-US" sz="2400" dirty="0" err="1"/>
              <a:t>Ayrıca</a:t>
            </a:r>
            <a:r>
              <a:rPr lang="en-US" sz="2400" dirty="0"/>
              <a:t> </a:t>
            </a:r>
            <a:r>
              <a:rPr lang="en-US" sz="2400" dirty="0" err="1"/>
              <a:t>bankaca</a:t>
            </a:r>
            <a:r>
              <a:rPr lang="en-US" sz="2400" dirty="0"/>
              <a:t> </a:t>
            </a:r>
            <a:r>
              <a:rPr lang="en-US" sz="2400" dirty="0" err="1"/>
              <a:t>düzenlenecek</a:t>
            </a:r>
            <a:r>
              <a:rPr lang="en-US" sz="2400" dirty="0"/>
              <a:t> </a:t>
            </a:r>
            <a:r>
              <a:rPr lang="en-US" sz="2400" b="1" dirty="0"/>
              <a:t>DAB (</a:t>
            </a:r>
            <a:r>
              <a:rPr lang="en-US" sz="2400" b="1" dirty="0" err="1"/>
              <a:t>döviz</a:t>
            </a:r>
            <a:r>
              <a:rPr lang="en-US" sz="2400" b="1" dirty="0"/>
              <a:t> </a:t>
            </a:r>
            <a:r>
              <a:rPr lang="en-US" sz="2400" b="1" dirty="0" err="1"/>
              <a:t>alım</a:t>
            </a:r>
            <a:r>
              <a:rPr lang="en-US" sz="2400" b="1" dirty="0"/>
              <a:t> </a:t>
            </a:r>
            <a:r>
              <a:rPr lang="en-US" sz="2400" b="1" dirty="0" err="1"/>
              <a:t>belgesinin</a:t>
            </a:r>
            <a:r>
              <a:rPr lang="en-US" sz="2400" b="1" dirty="0"/>
              <a:t>) </a:t>
            </a:r>
            <a:r>
              <a:rPr lang="en-US" sz="2400" dirty="0" err="1"/>
              <a:t>tapu</a:t>
            </a:r>
            <a:r>
              <a:rPr lang="en-US" sz="2400" dirty="0"/>
              <a:t> </a:t>
            </a:r>
            <a:r>
              <a:rPr lang="en-US" sz="2400" dirty="0" err="1"/>
              <a:t>müdürlüğüne</a:t>
            </a:r>
            <a:r>
              <a:rPr lang="en-US" sz="2400" dirty="0"/>
              <a:t> </a:t>
            </a:r>
            <a:r>
              <a:rPr lang="en-US" sz="2400" dirty="0" err="1"/>
              <a:t>sunulması</a:t>
            </a:r>
            <a:r>
              <a:rPr lang="en-US" sz="2400" dirty="0"/>
              <a:t> </a:t>
            </a:r>
            <a:r>
              <a:rPr lang="en-US" sz="2400" dirty="0" err="1"/>
              <a:t>gerekir</a:t>
            </a:r>
            <a:r>
              <a:rPr lang="en-US" sz="2400" dirty="0"/>
              <a:t>. </a:t>
            </a:r>
          </a:p>
          <a:p>
            <a:pPr marL="342900" lvl="0" indent="-342900" algn="just">
              <a:buFont typeface="Wingdings" pitchFamily="2" charset="2"/>
              <a:buChar char="Ø"/>
            </a:pPr>
            <a:endParaRPr lang="tr-TR" sz="2400" dirty="0"/>
          </a:p>
        </p:txBody>
      </p:sp>
    </p:spTree>
    <p:extLst>
      <p:ext uri="{BB962C8B-B14F-4D97-AF65-F5344CB8AC3E}">
        <p14:creationId xmlns:p14="http://schemas.microsoft.com/office/powerpoint/2010/main" val="135612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773595" y="1751821"/>
            <a:ext cx="10644809" cy="4616648"/>
          </a:xfrm>
          <a:prstGeom prst="rect">
            <a:avLst/>
          </a:prstGeom>
          <a:noFill/>
        </p:spPr>
        <p:txBody>
          <a:bodyPr wrap="square" rtlCol="0">
            <a:spAutoFit/>
          </a:bodyPr>
          <a:lstStyle/>
          <a:p>
            <a:pPr algn="ctr"/>
            <a:r>
              <a:rPr lang="tr-TR" sz="2800" b="1" dirty="0">
                <a:solidFill>
                  <a:schemeClr val="tx2"/>
                </a:solidFill>
                <a:latin typeface="+mj-lt"/>
                <a:cs typeface="Arial" panose="020B0604020202020204" pitchFamily="34" charset="0"/>
              </a:rPr>
              <a:t>Öne Çıkan Bazı Hususlar</a:t>
            </a:r>
          </a:p>
          <a:p>
            <a:pPr algn="just"/>
            <a:endParaRPr lang="tr-TR" sz="2600" dirty="0">
              <a:solidFill>
                <a:schemeClr val="tx2"/>
              </a:solidFill>
              <a:latin typeface="+mj-lt"/>
              <a:cs typeface="Arial" panose="020B0604020202020204" pitchFamily="34" charset="0"/>
            </a:endParaRPr>
          </a:p>
          <a:p>
            <a:pPr marL="457200" indent="-457200" algn="just">
              <a:buFont typeface="Wingdings" pitchFamily="2" charset="2"/>
              <a:buChar char="Ø"/>
            </a:pPr>
            <a:r>
              <a:rPr lang="tr-TR" sz="2400" dirty="0">
                <a:solidFill>
                  <a:schemeClr val="tx2"/>
                </a:solidFill>
                <a:cs typeface="Arial" panose="020B0604020202020204" pitchFamily="34" charset="0"/>
              </a:rPr>
              <a:t>Karşılıklı işlem (mütekabiliyet) esası yürürlükten kaldırılmıştır.</a:t>
            </a:r>
          </a:p>
          <a:p>
            <a:pPr marL="457200" indent="-457200" algn="just">
              <a:buFont typeface="Wingdings" pitchFamily="2" charset="2"/>
              <a:buChar char="Ø"/>
            </a:pPr>
            <a:r>
              <a:rPr lang="tr-TR" sz="2400" dirty="0">
                <a:solidFill>
                  <a:schemeClr val="tx2"/>
                </a:solidFill>
                <a:cs typeface="Arial" panose="020B0604020202020204" pitchFamily="34" charset="0"/>
              </a:rPr>
              <a:t>Yabancıların Türkiye’de </a:t>
            </a:r>
            <a:r>
              <a:rPr lang="tr-TR" sz="2400" b="1" dirty="0">
                <a:solidFill>
                  <a:schemeClr val="tx2"/>
                </a:solidFill>
                <a:cs typeface="Arial" panose="020B0604020202020204" pitchFamily="34" charset="0"/>
              </a:rPr>
              <a:t>köylerde </a:t>
            </a:r>
            <a:r>
              <a:rPr lang="tr-TR" sz="2400" dirty="0">
                <a:solidFill>
                  <a:schemeClr val="tx2"/>
                </a:solidFill>
                <a:cs typeface="Arial" panose="020B0604020202020204" pitchFamily="34" charset="0"/>
              </a:rPr>
              <a:t>gayrimenkul edinimi mümkündür.  </a:t>
            </a:r>
          </a:p>
          <a:p>
            <a:pPr marL="457200" indent="-457200" algn="just">
              <a:buFont typeface="Wingdings" pitchFamily="2" charset="2"/>
              <a:buChar char="Ø"/>
            </a:pPr>
            <a:r>
              <a:rPr lang="tr-TR" sz="2400" b="1" dirty="0">
                <a:solidFill>
                  <a:schemeClr val="tx2"/>
                </a:solidFill>
                <a:cs typeface="Arial" panose="020B0604020202020204" pitchFamily="34" charset="0"/>
              </a:rPr>
              <a:t>Yabancılar Türkiye’de konut, işyeri; arsa, arazi, bağ, bahçe gibi gayrimenkulleri satın alabilirler. </a:t>
            </a:r>
          </a:p>
          <a:p>
            <a:pPr marL="457200" indent="-457200" algn="just">
              <a:buFont typeface="Wingdings" pitchFamily="2" charset="2"/>
              <a:buChar char="Ø"/>
            </a:pPr>
            <a:r>
              <a:rPr lang="tr-TR" sz="2400" dirty="0">
                <a:solidFill>
                  <a:schemeClr val="tx2"/>
                </a:solidFill>
                <a:cs typeface="Arial" panose="020B0604020202020204" pitchFamily="34" charset="0"/>
              </a:rPr>
              <a:t>Yabancı ülkelerde kurulmuş şirketler Türkiye’de özel kanun hükümleri ile gayrimenkul edinebilmektedirler. </a:t>
            </a:r>
          </a:p>
          <a:p>
            <a:pPr marL="457200" indent="-457200" algn="just">
              <a:buFont typeface="Wingdings" pitchFamily="2" charset="2"/>
              <a:buChar char="Ø"/>
            </a:pPr>
            <a:r>
              <a:rPr lang="tr-TR" sz="2400" dirty="0">
                <a:solidFill>
                  <a:schemeClr val="tx2"/>
                </a:solidFill>
                <a:cs typeface="Arial" panose="020B0604020202020204" pitchFamily="34" charset="0"/>
              </a:rPr>
              <a:t>Türkiye’de kurulan yabancı sermayeli şirketler Türkiye’de gayrimenkul edinebilirler </a:t>
            </a:r>
            <a:r>
              <a:rPr lang="tr-TR" sz="2400" b="1" dirty="0">
                <a:solidFill>
                  <a:schemeClr val="tx2"/>
                </a:solidFill>
                <a:cs typeface="Arial" panose="020B0604020202020204" pitchFamily="34" charset="0"/>
              </a:rPr>
              <a:t>(Askeri yasak bölgedeki mülkü almak amacıyla şirket kurma örneği).</a:t>
            </a:r>
          </a:p>
          <a:p>
            <a:pPr marL="457200" indent="-457200" algn="just">
              <a:buFont typeface="Wingdings" pitchFamily="2" charset="2"/>
              <a:buChar char="Ø"/>
            </a:pPr>
            <a:endParaRPr lang="tr-TR" sz="2400" dirty="0">
              <a:solidFill>
                <a:schemeClr val="tx2"/>
              </a:solidFill>
              <a:cs typeface="Arial" panose="020B0604020202020204" pitchFamily="34" charset="0"/>
            </a:endParaRPr>
          </a:p>
        </p:txBody>
      </p:sp>
    </p:spTree>
    <p:extLst>
      <p:ext uri="{BB962C8B-B14F-4D97-AF65-F5344CB8AC3E}">
        <p14:creationId xmlns:p14="http://schemas.microsoft.com/office/powerpoint/2010/main" val="90783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0351" y="1494968"/>
            <a:ext cx="1179508" cy="255326"/>
          </a:xfrm>
          <a:prstGeom prst="rect">
            <a:avLst/>
          </a:prstGeom>
        </p:spPr>
        <p:txBody>
          <a:bodyPr vert="horz" wrap="square" lIns="0" tIns="12700" rIns="0" bIns="0" rtlCol="0">
            <a:spAutoFit/>
          </a:bodyPr>
          <a:lstStyle/>
          <a:p>
            <a:pPr marL="82550" marR="5080" indent="-70485" algn="ctr">
              <a:lnSpc>
                <a:spcPct val="148500"/>
              </a:lnSpc>
              <a:spcBef>
                <a:spcPts val="100"/>
              </a:spcBef>
            </a:pPr>
            <a:r>
              <a:rPr lang="tr-TR" sz="1200" spc="-5" dirty="0" err="1">
                <a:latin typeface="Times New Roman"/>
                <a:cs typeface="Times New Roman"/>
              </a:rPr>
              <a:t>One</a:t>
            </a:r>
            <a:r>
              <a:rPr lang="tr-TR" sz="1200" spc="-5" dirty="0">
                <a:latin typeface="Times New Roman"/>
                <a:cs typeface="Times New Roman"/>
              </a:rPr>
              <a:t> </a:t>
            </a:r>
            <a:r>
              <a:rPr lang="tr-TR" sz="1200" spc="-5" dirty="0" err="1">
                <a:latin typeface="Times New Roman"/>
                <a:cs typeface="Times New Roman"/>
              </a:rPr>
              <a:t>week</a:t>
            </a:r>
            <a:r>
              <a:rPr lang="tr-TR" sz="1200" spc="-5" dirty="0">
                <a:latin typeface="Times New Roman"/>
                <a:cs typeface="Times New Roman"/>
              </a:rPr>
              <a:t> </a:t>
            </a:r>
            <a:r>
              <a:rPr lang="tr-TR" sz="1200" spc="-5" dirty="0" err="1">
                <a:latin typeface="Times New Roman"/>
                <a:cs typeface="Times New Roman"/>
              </a:rPr>
              <a:t>aprox</a:t>
            </a:r>
            <a:r>
              <a:rPr lang="tr-TR" sz="1200" spc="-5" dirty="0">
                <a:latin typeface="Times New Roman"/>
                <a:cs typeface="Times New Roman"/>
              </a:rPr>
              <a:t>.</a:t>
            </a:r>
            <a:endParaRPr sz="1200" dirty="0">
              <a:latin typeface="Times New Roman"/>
              <a:cs typeface="Times New Roman"/>
            </a:endParaRPr>
          </a:p>
        </p:txBody>
      </p:sp>
      <p:sp>
        <p:nvSpPr>
          <p:cNvPr id="3" name="object 3"/>
          <p:cNvSpPr txBox="1"/>
          <p:nvPr/>
        </p:nvSpPr>
        <p:spPr>
          <a:xfrm>
            <a:off x="1928990" y="337821"/>
            <a:ext cx="2700655" cy="441959"/>
          </a:xfrm>
          <a:prstGeom prst="rect">
            <a:avLst/>
          </a:prstGeom>
        </p:spPr>
        <p:txBody>
          <a:bodyPr vert="horz" wrap="square" lIns="0" tIns="27939" rIns="0" bIns="0" rtlCol="0">
            <a:spAutoFit/>
          </a:bodyPr>
          <a:lstStyle/>
          <a:p>
            <a:pPr marL="341630" marR="5080" indent="-329565">
              <a:lnSpc>
                <a:spcPts val="1600"/>
              </a:lnSpc>
              <a:spcBef>
                <a:spcPts val="219"/>
              </a:spcBef>
            </a:pPr>
            <a:r>
              <a:rPr sz="1400" b="1" spc="-5" dirty="0">
                <a:latin typeface="Times New Roman"/>
                <a:cs typeface="Times New Roman"/>
              </a:rPr>
              <a:t>Standard costs </a:t>
            </a:r>
            <a:r>
              <a:rPr sz="1400" b="1" dirty="0">
                <a:latin typeface="Times New Roman"/>
                <a:cs typeface="Times New Roman"/>
              </a:rPr>
              <a:t>&amp; </a:t>
            </a:r>
            <a:r>
              <a:rPr sz="1400" b="1" spc="-5" dirty="0">
                <a:latin typeface="Times New Roman"/>
                <a:cs typeface="Times New Roman"/>
              </a:rPr>
              <a:t>timetable </a:t>
            </a:r>
            <a:r>
              <a:rPr sz="1400" b="1" dirty="0">
                <a:latin typeface="Times New Roman"/>
                <a:cs typeface="Times New Roman"/>
              </a:rPr>
              <a:t>for </a:t>
            </a:r>
            <a:r>
              <a:rPr sz="1400" b="1" spc="-10" dirty="0">
                <a:latin typeface="Times New Roman"/>
                <a:cs typeface="Times New Roman"/>
              </a:rPr>
              <a:t>real </a:t>
            </a:r>
            <a:r>
              <a:rPr sz="1400" b="1" spc="-335" dirty="0">
                <a:latin typeface="Times New Roman"/>
                <a:cs typeface="Times New Roman"/>
              </a:rPr>
              <a:t> </a:t>
            </a:r>
            <a:r>
              <a:rPr sz="1400" b="1" spc="-5" dirty="0">
                <a:latin typeface="Times New Roman"/>
                <a:cs typeface="Times New Roman"/>
              </a:rPr>
              <a:t>estate</a:t>
            </a:r>
            <a:r>
              <a:rPr sz="1400" b="1" spc="-10" dirty="0">
                <a:latin typeface="Times New Roman"/>
                <a:cs typeface="Times New Roman"/>
              </a:rPr>
              <a:t> </a:t>
            </a:r>
            <a:r>
              <a:rPr sz="1400" b="1" spc="-5" dirty="0">
                <a:latin typeface="Times New Roman"/>
                <a:cs typeface="Times New Roman"/>
              </a:rPr>
              <a:t>purchases </a:t>
            </a:r>
            <a:r>
              <a:rPr sz="1400" b="1" dirty="0">
                <a:latin typeface="Times New Roman"/>
                <a:cs typeface="Times New Roman"/>
              </a:rPr>
              <a:t>in</a:t>
            </a:r>
            <a:r>
              <a:rPr sz="1400" b="1" spc="-35" dirty="0">
                <a:latin typeface="Times New Roman"/>
                <a:cs typeface="Times New Roman"/>
              </a:rPr>
              <a:t> </a:t>
            </a:r>
            <a:r>
              <a:rPr sz="1400" b="1" spc="-25" dirty="0">
                <a:latin typeface="Times New Roman"/>
                <a:cs typeface="Times New Roman"/>
              </a:rPr>
              <a:t>Turkey</a:t>
            </a:r>
            <a:endParaRPr sz="1400">
              <a:latin typeface="Times New Roman"/>
              <a:cs typeface="Times New Roman"/>
            </a:endParaRPr>
          </a:p>
        </p:txBody>
      </p:sp>
      <p:sp>
        <p:nvSpPr>
          <p:cNvPr id="4" name="object 4"/>
          <p:cNvSpPr txBox="1"/>
          <p:nvPr/>
        </p:nvSpPr>
        <p:spPr>
          <a:xfrm>
            <a:off x="1619073" y="2976247"/>
            <a:ext cx="917218" cy="592470"/>
          </a:xfrm>
          <a:prstGeom prst="rect">
            <a:avLst/>
          </a:prstGeom>
        </p:spPr>
        <p:txBody>
          <a:bodyPr vert="horz" wrap="square" lIns="0" tIns="12700" rIns="0" bIns="0" rtlCol="0">
            <a:spAutoFit/>
          </a:bodyPr>
          <a:lstStyle/>
          <a:p>
            <a:pPr marL="12700" algn="ctr">
              <a:spcBef>
                <a:spcPts val="100"/>
              </a:spcBef>
            </a:pPr>
            <a:r>
              <a:rPr sz="1200" b="1" spc="-5" dirty="0">
                <a:latin typeface="Times New Roman"/>
                <a:cs typeface="Times New Roman"/>
              </a:rPr>
              <a:t>Reservation</a:t>
            </a:r>
            <a:r>
              <a:rPr sz="1200" b="1" spc="-25" dirty="0">
                <a:latin typeface="Times New Roman"/>
                <a:cs typeface="Times New Roman"/>
              </a:rPr>
              <a:t> </a:t>
            </a:r>
            <a:endParaRPr lang="tr-TR" sz="1200" b="1" spc="-25" dirty="0">
              <a:latin typeface="Times New Roman"/>
              <a:cs typeface="Times New Roman"/>
            </a:endParaRPr>
          </a:p>
          <a:p>
            <a:pPr marL="12700" algn="ctr">
              <a:spcBef>
                <a:spcPts val="100"/>
              </a:spcBef>
            </a:pPr>
            <a:r>
              <a:rPr sz="1200" b="1" spc="-5" dirty="0">
                <a:latin typeface="Times New Roman"/>
                <a:cs typeface="Times New Roman"/>
              </a:rPr>
              <a:t>Deposit</a:t>
            </a:r>
            <a:endParaRPr lang="tr-TR" sz="1200" b="1" spc="-5" dirty="0">
              <a:latin typeface="Times New Roman"/>
              <a:cs typeface="Times New Roman"/>
            </a:endParaRPr>
          </a:p>
          <a:p>
            <a:pPr marL="12700" algn="ctr">
              <a:spcBef>
                <a:spcPts val="100"/>
              </a:spcBef>
            </a:pPr>
            <a:r>
              <a:rPr lang="tr-TR" sz="1200" spc="-5" dirty="0">
                <a:latin typeface="Times New Roman"/>
                <a:cs typeface="Times New Roman"/>
              </a:rPr>
              <a:t>…-Eur</a:t>
            </a:r>
            <a:endParaRPr sz="1200" dirty="0">
              <a:latin typeface="Times New Roman"/>
              <a:cs typeface="Times New Roman"/>
            </a:endParaRPr>
          </a:p>
        </p:txBody>
      </p:sp>
      <p:sp>
        <p:nvSpPr>
          <p:cNvPr id="6" name="object 6"/>
          <p:cNvSpPr/>
          <p:nvPr/>
        </p:nvSpPr>
        <p:spPr>
          <a:xfrm>
            <a:off x="2037536" y="1920665"/>
            <a:ext cx="45719" cy="733254"/>
          </a:xfrm>
          <a:custGeom>
            <a:avLst/>
            <a:gdLst/>
            <a:ahLst/>
            <a:cxnLst/>
            <a:rect l="l" t="t" r="r" b="b"/>
            <a:pathLst>
              <a:path h="1270000">
                <a:moveTo>
                  <a:pt x="0" y="0"/>
                </a:moveTo>
                <a:lnTo>
                  <a:pt x="0" y="1269999"/>
                </a:lnTo>
              </a:path>
            </a:pathLst>
          </a:custGeom>
          <a:ln w="12699">
            <a:solidFill>
              <a:srgbClr val="000000"/>
            </a:solidFill>
          </a:ln>
        </p:spPr>
        <p:txBody>
          <a:bodyPr wrap="square" lIns="0" tIns="0" rIns="0" bIns="0" rtlCol="0"/>
          <a:lstStyle/>
          <a:p>
            <a:endParaRPr/>
          </a:p>
        </p:txBody>
      </p:sp>
      <p:sp>
        <p:nvSpPr>
          <p:cNvPr id="8" name="object 8"/>
          <p:cNvSpPr txBox="1"/>
          <p:nvPr/>
        </p:nvSpPr>
        <p:spPr>
          <a:xfrm>
            <a:off x="6434624" y="3924028"/>
            <a:ext cx="831443" cy="407804"/>
          </a:xfrm>
          <a:prstGeom prst="rect">
            <a:avLst/>
          </a:prstGeom>
        </p:spPr>
        <p:txBody>
          <a:bodyPr vert="horz" wrap="square" lIns="0" tIns="22860" rIns="0" bIns="0" rtlCol="0">
            <a:spAutoFit/>
          </a:bodyPr>
          <a:lstStyle/>
          <a:p>
            <a:pPr marL="280670" marR="5080" indent="-268605" algn="ctr">
              <a:lnSpc>
                <a:spcPts val="1400"/>
              </a:lnSpc>
              <a:spcBef>
                <a:spcPts val="180"/>
              </a:spcBef>
            </a:pPr>
            <a:r>
              <a:rPr lang="tr-TR" sz="1200" b="1" spc="-5" dirty="0" err="1">
                <a:latin typeface="Times New Roman"/>
                <a:cs typeface="Times New Roman"/>
              </a:rPr>
              <a:t>Mandatory</a:t>
            </a:r>
            <a:r>
              <a:rPr lang="tr-TR" sz="1200" b="1" spc="-5" dirty="0">
                <a:latin typeface="Times New Roman"/>
                <a:cs typeface="Times New Roman"/>
              </a:rPr>
              <a:t> </a:t>
            </a:r>
          </a:p>
          <a:p>
            <a:pPr marL="280670" marR="5080" indent="-268605" algn="ctr">
              <a:lnSpc>
                <a:spcPts val="1400"/>
              </a:lnSpc>
              <a:spcBef>
                <a:spcPts val="180"/>
              </a:spcBef>
            </a:pPr>
            <a:r>
              <a:rPr lang="tr-TR" sz="1200" b="1" spc="-5" dirty="0" err="1">
                <a:latin typeface="Times New Roman"/>
                <a:cs typeface="Times New Roman"/>
              </a:rPr>
              <a:t>Valuation</a:t>
            </a:r>
            <a:endParaRPr sz="1200" dirty="0">
              <a:latin typeface="Times New Roman"/>
              <a:cs typeface="Times New Roman"/>
            </a:endParaRPr>
          </a:p>
        </p:txBody>
      </p:sp>
      <p:sp>
        <p:nvSpPr>
          <p:cNvPr id="12" name="object 12"/>
          <p:cNvSpPr txBox="1"/>
          <p:nvPr/>
        </p:nvSpPr>
        <p:spPr>
          <a:xfrm>
            <a:off x="8792136" y="3912403"/>
            <a:ext cx="1369060" cy="197490"/>
          </a:xfrm>
          <a:prstGeom prst="rect">
            <a:avLst/>
          </a:prstGeom>
        </p:spPr>
        <p:txBody>
          <a:bodyPr vert="horz" wrap="square" lIns="0" tIns="12700" rIns="0" bIns="0" rtlCol="0">
            <a:spAutoFit/>
          </a:bodyPr>
          <a:lstStyle/>
          <a:p>
            <a:pPr marL="12700">
              <a:spcBef>
                <a:spcPts val="100"/>
              </a:spcBef>
            </a:pPr>
            <a:r>
              <a:rPr sz="1200" b="1" spc="-10" dirty="0">
                <a:latin typeface="Times New Roman"/>
                <a:cs typeface="Times New Roman"/>
              </a:rPr>
              <a:t>Title</a:t>
            </a:r>
            <a:r>
              <a:rPr sz="1200" b="1" spc="-20" dirty="0">
                <a:latin typeface="Times New Roman"/>
                <a:cs typeface="Times New Roman"/>
              </a:rPr>
              <a:t> </a:t>
            </a:r>
            <a:r>
              <a:rPr sz="1200" b="1" spc="-5" dirty="0">
                <a:latin typeface="Times New Roman"/>
                <a:cs typeface="Times New Roman"/>
              </a:rPr>
              <a:t>Deed</a:t>
            </a:r>
            <a:r>
              <a:rPr sz="1200" b="1" spc="-15" dirty="0">
                <a:latin typeface="Times New Roman"/>
                <a:cs typeface="Times New Roman"/>
              </a:rPr>
              <a:t> </a:t>
            </a:r>
            <a:r>
              <a:rPr sz="1200" b="1" spc="-5" dirty="0">
                <a:latin typeface="Times New Roman"/>
                <a:cs typeface="Times New Roman"/>
              </a:rPr>
              <a:t>Exchange</a:t>
            </a:r>
            <a:endParaRPr sz="1200" dirty="0">
              <a:latin typeface="Times New Roman"/>
              <a:cs typeface="Times New Roman"/>
            </a:endParaRPr>
          </a:p>
        </p:txBody>
      </p:sp>
      <p:sp>
        <p:nvSpPr>
          <p:cNvPr id="16" name="object 16"/>
          <p:cNvSpPr txBox="1"/>
          <p:nvPr/>
        </p:nvSpPr>
        <p:spPr>
          <a:xfrm>
            <a:off x="9097961" y="1447800"/>
            <a:ext cx="625475" cy="166712"/>
          </a:xfrm>
          <a:prstGeom prst="rect">
            <a:avLst/>
          </a:prstGeom>
        </p:spPr>
        <p:txBody>
          <a:bodyPr vert="horz" wrap="square" lIns="0" tIns="12700" rIns="0" bIns="0" rtlCol="0">
            <a:spAutoFit/>
          </a:bodyPr>
          <a:lstStyle/>
          <a:p>
            <a:pPr marL="12700">
              <a:spcBef>
                <a:spcPts val="100"/>
              </a:spcBef>
            </a:pPr>
            <a:r>
              <a:rPr sz="1000" spc="-5" dirty="0">
                <a:latin typeface="Times New Roman"/>
                <a:cs typeface="Times New Roman"/>
              </a:rPr>
              <a:t>Completion</a:t>
            </a:r>
            <a:endParaRPr sz="1000" dirty="0">
              <a:latin typeface="Times New Roman"/>
              <a:cs typeface="Times New Roman"/>
            </a:endParaRPr>
          </a:p>
        </p:txBody>
      </p:sp>
      <p:sp>
        <p:nvSpPr>
          <p:cNvPr id="17" name="object 17"/>
          <p:cNvSpPr txBox="1"/>
          <p:nvPr/>
        </p:nvSpPr>
        <p:spPr>
          <a:xfrm>
            <a:off x="703162" y="5257462"/>
            <a:ext cx="10785676" cy="1213153"/>
          </a:xfrm>
          <a:prstGeom prst="rect">
            <a:avLst/>
          </a:prstGeom>
        </p:spPr>
        <p:txBody>
          <a:bodyPr vert="horz" wrap="square" lIns="0" tIns="12700" rIns="0" bIns="0" rtlCol="0">
            <a:spAutoFit/>
          </a:bodyPr>
          <a:lstStyle/>
          <a:p>
            <a:pPr marL="57785" indent="-45720">
              <a:spcBef>
                <a:spcPts val="100"/>
              </a:spcBef>
              <a:buSzPct val="90000"/>
              <a:buChar char="•"/>
              <a:tabLst>
                <a:tab pos="58419" algn="l"/>
              </a:tabLst>
            </a:pPr>
            <a:r>
              <a:rPr sz="1300" dirty="0">
                <a:latin typeface="Times New Roman"/>
                <a:cs typeface="Times New Roman"/>
              </a:rPr>
              <a:t>The </a:t>
            </a:r>
            <a:r>
              <a:rPr sz="1300" spc="-5" dirty="0">
                <a:latin typeface="Times New Roman"/>
                <a:cs typeface="Times New Roman"/>
              </a:rPr>
              <a:t>information</a:t>
            </a:r>
            <a:r>
              <a:rPr sz="1300" spc="5" dirty="0">
                <a:latin typeface="Times New Roman"/>
                <a:cs typeface="Times New Roman"/>
              </a:rPr>
              <a:t> </a:t>
            </a:r>
            <a:r>
              <a:rPr sz="1300" spc="-5" dirty="0">
                <a:latin typeface="Times New Roman"/>
                <a:cs typeface="Times New Roman"/>
              </a:rPr>
              <a:t>contained</a:t>
            </a:r>
            <a:r>
              <a:rPr sz="1300" spc="5" dirty="0">
                <a:latin typeface="Times New Roman"/>
                <a:cs typeface="Times New Roman"/>
              </a:rPr>
              <a:t> </a:t>
            </a:r>
            <a:r>
              <a:rPr sz="1300" dirty="0">
                <a:latin typeface="Times New Roman"/>
                <a:cs typeface="Times New Roman"/>
              </a:rPr>
              <a:t>in</a:t>
            </a:r>
            <a:r>
              <a:rPr sz="1300" spc="10" dirty="0">
                <a:latin typeface="Times New Roman"/>
                <a:cs typeface="Times New Roman"/>
              </a:rPr>
              <a:t> </a:t>
            </a:r>
            <a:r>
              <a:rPr sz="1300" spc="-5" dirty="0">
                <a:latin typeface="Times New Roman"/>
                <a:cs typeface="Times New Roman"/>
              </a:rPr>
              <a:t>this</a:t>
            </a:r>
            <a:r>
              <a:rPr sz="1300" spc="5" dirty="0">
                <a:latin typeface="Times New Roman"/>
                <a:cs typeface="Times New Roman"/>
              </a:rPr>
              <a:t> </a:t>
            </a:r>
            <a:r>
              <a:rPr sz="1300" spc="-5" dirty="0">
                <a:latin typeface="Times New Roman"/>
                <a:cs typeface="Times New Roman"/>
              </a:rPr>
              <a:t>sheet</a:t>
            </a:r>
            <a:r>
              <a:rPr sz="1300" spc="5" dirty="0">
                <a:latin typeface="Times New Roman"/>
                <a:cs typeface="Times New Roman"/>
              </a:rPr>
              <a:t> </a:t>
            </a:r>
            <a:r>
              <a:rPr sz="1300" spc="-5" dirty="0">
                <a:latin typeface="Times New Roman"/>
                <a:cs typeface="Times New Roman"/>
              </a:rPr>
              <a:t>has</a:t>
            </a:r>
            <a:r>
              <a:rPr sz="1300" spc="10" dirty="0">
                <a:latin typeface="Times New Roman"/>
                <a:cs typeface="Times New Roman"/>
              </a:rPr>
              <a:t> </a:t>
            </a:r>
            <a:r>
              <a:rPr sz="1300" dirty="0">
                <a:latin typeface="Times New Roman"/>
                <a:cs typeface="Times New Roman"/>
              </a:rPr>
              <a:t>no</a:t>
            </a:r>
            <a:r>
              <a:rPr sz="1300" spc="5" dirty="0">
                <a:latin typeface="Times New Roman"/>
                <a:cs typeface="Times New Roman"/>
              </a:rPr>
              <a:t> </a:t>
            </a:r>
            <a:r>
              <a:rPr sz="1300" spc="-5" dirty="0">
                <a:latin typeface="Times New Roman"/>
                <a:cs typeface="Times New Roman"/>
              </a:rPr>
              <a:t>contractual</a:t>
            </a:r>
            <a:r>
              <a:rPr sz="1300" spc="5" dirty="0">
                <a:latin typeface="Times New Roman"/>
                <a:cs typeface="Times New Roman"/>
              </a:rPr>
              <a:t> </a:t>
            </a:r>
            <a:r>
              <a:rPr sz="1300" spc="-5" dirty="0">
                <a:latin typeface="Times New Roman"/>
                <a:cs typeface="Times New Roman"/>
              </a:rPr>
              <a:t>value</a:t>
            </a:r>
            <a:r>
              <a:rPr sz="1300" spc="5" dirty="0">
                <a:latin typeface="Times New Roman"/>
                <a:cs typeface="Times New Roman"/>
              </a:rPr>
              <a:t> </a:t>
            </a:r>
            <a:r>
              <a:rPr sz="1300" dirty="0">
                <a:latin typeface="Times New Roman"/>
                <a:cs typeface="Times New Roman"/>
              </a:rPr>
              <a:t>of</a:t>
            </a:r>
            <a:r>
              <a:rPr sz="1300" spc="5" dirty="0">
                <a:latin typeface="Times New Roman"/>
                <a:cs typeface="Times New Roman"/>
              </a:rPr>
              <a:t> </a:t>
            </a:r>
            <a:r>
              <a:rPr sz="1300" dirty="0">
                <a:latin typeface="Times New Roman"/>
                <a:cs typeface="Times New Roman"/>
              </a:rPr>
              <a:t>any</a:t>
            </a:r>
            <a:r>
              <a:rPr sz="1300" spc="5" dirty="0">
                <a:latin typeface="Times New Roman"/>
                <a:cs typeface="Times New Roman"/>
              </a:rPr>
              <a:t> </a:t>
            </a:r>
            <a:r>
              <a:rPr sz="1300" spc="-5" dirty="0">
                <a:latin typeface="Times New Roman"/>
                <a:cs typeface="Times New Roman"/>
              </a:rPr>
              <a:t>nature</a:t>
            </a:r>
            <a:r>
              <a:rPr sz="1300" spc="5" dirty="0">
                <a:latin typeface="Times New Roman"/>
                <a:cs typeface="Times New Roman"/>
              </a:rPr>
              <a:t> </a:t>
            </a:r>
            <a:r>
              <a:rPr sz="1300" spc="-10" dirty="0">
                <a:latin typeface="Times New Roman"/>
                <a:cs typeface="Times New Roman"/>
              </a:rPr>
              <a:t>whatsoever.</a:t>
            </a:r>
            <a:r>
              <a:rPr sz="1300" spc="5" dirty="0">
                <a:latin typeface="Times New Roman"/>
                <a:cs typeface="Times New Roman"/>
              </a:rPr>
              <a:t> </a:t>
            </a:r>
            <a:r>
              <a:rPr sz="1300" dirty="0">
                <a:latin typeface="Times New Roman"/>
                <a:cs typeface="Times New Roman"/>
              </a:rPr>
              <a:t>It is</a:t>
            </a:r>
            <a:r>
              <a:rPr sz="1300" spc="10" dirty="0">
                <a:latin typeface="Times New Roman"/>
                <a:cs typeface="Times New Roman"/>
              </a:rPr>
              <a:t> </a:t>
            </a:r>
            <a:r>
              <a:rPr sz="1300" dirty="0">
                <a:latin typeface="Times New Roman"/>
                <a:cs typeface="Times New Roman"/>
              </a:rPr>
              <a:t>an</a:t>
            </a:r>
            <a:r>
              <a:rPr sz="1300" spc="5" dirty="0">
                <a:latin typeface="Times New Roman"/>
                <a:cs typeface="Times New Roman"/>
              </a:rPr>
              <a:t> </a:t>
            </a:r>
            <a:r>
              <a:rPr sz="1300" dirty="0">
                <a:latin typeface="Times New Roman"/>
                <a:cs typeface="Times New Roman"/>
              </a:rPr>
              <a:t>estimation</a:t>
            </a:r>
            <a:r>
              <a:rPr sz="1300" spc="5" dirty="0">
                <a:latin typeface="Times New Roman"/>
                <a:cs typeface="Times New Roman"/>
              </a:rPr>
              <a:t> </a:t>
            </a:r>
            <a:r>
              <a:rPr sz="1300" dirty="0">
                <a:latin typeface="Times New Roman"/>
                <a:cs typeface="Times New Roman"/>
              </a:rPr>
              <a:t>and</a:t>
            </a:r>
            <a:r>
              <a:rPr sz="1300" spc="10" dirty="0">
                <a:latin typeface="Times New Roman"/>
                <a:cs typeface="Times New Roman"/>
              </a:rPr>
              <a:t> </a:t>
            </a:r>
            <a:r>
              <a:rPr sz="1300" dirty="0">
                <a:latin typeface="Times New Roman"/>
                <a:cs typeface="Times New Roman"/>
              </a:rPr>
              <a:t>it</a:t>
            </a:r>
            <a:r>
              <a:rPr sz="1300" spc="5" dirty="0">
                <a:latin typeface="Times New Roman"/>
                <a:cs typeface="Times New Roman"/>
              </a:rPr>
              <a:t> </a:t>
            </a:r>
            <a:r>
              <a:rPr sz="1300" dirty="0">
                <a:latin typeface="Times New Roman"/>
                <a:cs typeface="Times New Roman"/>
              </a:rPr>
              <a:t>shows</a:t>
            </a:r>
            <a:r>
              <a:rPr sz="1300" spc="5" dirty="0">
                <a:latin typeface="Times New Roman"/>
                <a:cs typeface="Times New Roman"/>
              </a:rPr>
              <a:t> </a:t>
            </a:r>
            <a:r>
              <a:rPr sz="1300" dirty="0">
                <a:latin typeface="Times New Roman"/>
                <a:cs typeface="Times New Roman"/>
              </a:rPr>
              <a:t>the</a:t>
            </a:r>
            <a:r>
              <a:rPr sz="1300" spc="5" dirty="0">
                <a:latin typeface="Times New Roman"/>
                <a:cs typeface="Times New Roman"/>
              </a:rPr>
              <a:t> </a:t>
            </a:r>
            <a:r>
              <a:rPr sz="1300" dirty="0">
                <a:latin typeface="Times New Roman"/>
                <a:cs typeface="Times New Roman"/>
              </a:rPr>
              <a:t>main</a:t>
            </a:r>
            <a:r>
              <a:rPr sz="1300" spc="5" dirty="0">
                <a:latin typeface="Times New Roman"/>
                <a:cs typeface="Times New Roman"/>
              </a:rPr>
              <a:t> </a:t>
            </a:r>
            <a:r>
              <a:rPr sz="1300" spc="-5" dirty="0">
                <a:latin typeface="Times New Roman"/>
                <a:cs typeface="Times New Roman"/>
              </a:rPr>
              <a:t>figures</a:t>
            </a:r>
            <a:r>
              <a:rPr sz="1300" spc="5" dirty="0">
                <a:latin typeface="Times New Roman"/>
                <a:cs typeface="Times New Roman"/>
              </a:rPr>
              <a:t> </a:t>
            </a:r>
            <a:r>
              <a:rPr sz="1300" dirty="0">
                <a:latin typeface="Times New Roman"/>
                <a:cs typeface="Times New Roman"/>
              </a:rPr>
              <a:t>and</a:t>
            </a:r>
            <a:r>
              <a:rPr sz="1300" spc="10" dirty="0">
                <a:latin typeface="Times New Roman"/>
                <a:cs typeface="Times New Roman"/>
              </a:rPr>
              <a:t> </a:t>
            </a:r>
            <a:r>
              <a:rPr sz="1300" dirty="0">
                <a:latin typeface="Times New Roman"/>
                <a:cs typeface="Times New Roman"/>
              </a:rPr>
              <a:t>costs.</a:t>
            </a:r>
          </a:p>
          <a:p>
            <a:pPr marL="57785" indent="-45720">
              <a:buSzPct val="90000"/>
              <a:buChar char="•"/>
              <a:tabLst>
                <a:tab pos="58419" algn="l"/>
              </a:tabLst>
            </a:pPr>
            <a:r>
              <a:rPr lang="tr-TR" sz="1300" spc="-5" dirty="0">
                <a:latin typeface="Times New Roman"/>
                <a:cs typeface="Times New Roman"/>
              </a:rPr>
              <a:t>L</a:t>
            </a:r>
            <a:r>
              <a:rPr sz="1300" spc="-5" dirty="0" err="1">
                <a:latin typeface="Times New Roman"/>
                <a:cs typeface="Times New Roman"/>
              </a:rPr>
              <a:t>awyer</a:t>
            </a:r>
            <a:r>
              <a:rPr sz="1300" spc="5" dirty="0">
                <a:latin typeface="Times New Roman"/>
                <a:cs typeface="Times New Roman"/>
              </a:rPr>
              <a:t> </a:t>
            </a:r>
            <a:r>
              <a:rPr sz="1300" spc="-5" dirty="0">
                <a:latin typeface="Times New Roman"/>
                <a:cs typeface="Times New Roman"/>
              </a:rPr>
              <a:t>fees</a:t>
            </a:r>
            <a:r>
              <a:rPr sz="1300" spc="10" dirty="0">
                <a:latin typeface="Times New Roman"/>
                <a:cs typeface="Times New Roman"/>
              </a:rPr>
              <a:t> </a:t>
            </a:r>
            <a:r>
              <a:rPr sz="1300" dirty="0">
                <a:latin typeface="Times New Roman"/>
                <a:cs typeface="Times New Roman"/>
              </a:rPr>
              <a:t>are</a:t>
            </a:r>
            <a:r>
              <a:rPr sz="1300" spc="5" dirty="0">
                <a:latin typeface="Times New Roman"/>
                <a:cs typeface="Times New Roman"/>
              </a:rPr>
              <a:t> </a:t>
            </a:r>
            <a:r>
              <a:rPr lang="tr-TR" sz="1300" spc="-5" dirty="0">
                <a:latin typeface="Times New Roman"/>
                <a:cs typeface="Times New Roman"/>
              </a:rPr>
              <a:t>…</a:t>
            </a:r>
            <a:r>
              <a:rPr sz="1300" spc="-5" dirty="0">
                <a:latin typeface="Times New Roman"/>
                <a:cs typeface="Times New Roman"/>
              </a:rPr>
              <a:t>-Euros</a:t>
            </a:r>
            <a:r>
              <a:rPr sz="1300" spc="5" dirty="0">
                <a:latin typeface="Times New Roman"/>
                <a:cs typeface="Times New Roman"/>
              </a:rPr>
              <a:t> </a:t>
            </a:r>
            <a:r>
              <a:rPr sz="1300" spc="-5" dirty="0">
                <a:latin typeface="Times New Roman"/>
                <a:cs typeface="Times New Roman"/>
              </a:rPr>
              <a:t>per</a:t>
            </a:r>
            <a:r>
              <a:rPr sz="1300" spc="10" dirty="0">
                <a:latin typeface="Times New Roman"/>
                <a:cs typeface="Times New Roman"/>
              </a:rPr>
              <a:t> </a:t>
            </a:r>
            <a:r>
              <a:rPr sz="1300" spc="-5" dirty="0">
                <a:latin typeface="Times New Roman"/>
                <a:cs typeface="Times New Roman"/>
              </a:rPr>
              <a:t>property</a:t>
            </a:r>
            <a:r>
              <a:rPr sz="1300" spc="5" dirty="0">
                <a:latin typeface="Times New Roman"/>
                <a:cs typeface="Times New Roman"/>
              </a:rPr>
              <a:t> </a:t>
            </a:r>
            <a:r>
              <a:rPr lang="tr-TR" sz="1300" spc="5" dirty="0" err="1">
                <a:latin typeface="Times New Roman"/>
                <a:cs typeface="Times New Roman"/>
              </a:rPr>
              <a:t>plus</a:t>
            </a:r>
            <a:r>
              <a:rPr lang="tr-TR" sz="1300" spc="5" dirty="0">
                <a:latin typeface="Times New Roman"/>
                <a:cs typeface="Times New Roman"/>
              </a:rPr>
              <a:t> vat </a:t>
            </a:r>
            <a:r>
              <a:rPr sz="1300" dirty="0">
                <a:latin typeface="Times New Roman"/>
                <a:cs typeface="Times New Roman"/>
              </a:rPr>
              <a:t>18%</a:t>
            </a:r>
            <a:r>
              <a:rPr lang="tr-TR" sz="1300" spc="-5" dirty="0">
                <a:latin typeface="Times New Roman"/>
                <a:cs typeface="Times New Roman"/>
              </a:rPr>
              <a:t>.</a:t>
            </a:r>
            <a:endParaRPr sz="1300" dirty="0">
              <a:latin typeface="Times New Roman"/>
              <a:cs typeface="Times New Roman"/>
            </a:endParaRPr>
          </a:p>
          <a:p>
            <a:pPr marL="57785" indent="-45720">
              <a:buSzPct val="90000"/>
              <a:buChar char="•"/>
              <a:tabLst>
                <a:tab pos="58419" algn="l"/>
              </a:tabLst>
            </a:pPr>
            <a:r>
              <a:rPr lang="tr-TR" sz="1300" dirty="0" err="1">
                <a:latin typeface="Times New Roman"/>
                <a:cs typeface="Times New Roman"/>
              </a:rPr>
              <a:t>Mandatory</a:t>
            </a:r>
            <a:r>
              <a:rPr lang="tr-TR" sz="1300" dirty="0">
                <a:latin typeface="Times New Roman"/>
                <a:cs typeface="Times New Roman"/>
              </a:rPr>
              <a:t> </a:t>
            </a:r>
            <a:r>
              <a:rPr lang="tr-TR" sz="1300" dirty="0" err="1">
                <a:latin typeface="Times New Roman"/>
                <a:cs typeface="Times New Roman"/>
              </a:rPr>
              <a:t>valuation</a:t>
            </a:r>
            <a:r>
              <a:rPr lang="tr-TR" sz="1300" dirty="0">
                <a:latin typeface="Times New Roman"/>
                <a:cs typeface="Times New Roman"/>
              </a:rPr>
              <a:t> </a:t>
            </a:r>
            <a:r>
              <a:rPr sz="1300" spc="-5" dirty="0">
                <a:latin typeface="Times New Roman"/>
                <a:cs typeface="Times New Roman"/>
              </a:rPr>
              <a:t>expenses</a:t>
            </a:r>
            <a:r>
              <a:rPr sz="1300" spc="10" dirty="0">
                <a:latin typeface="Times New Roman"/>
                <a:cs typeface="Times New Roman"/>
              </a:rPr>
              <a:t> </a:t>
            </a:r>
            <a:r>
              <a:rPr sz="1300" dirty="0">
                <a:latin typeface="Times New Roman"/>
                <a:cs typeface="Times New Roman"/>
              </a:rPr>
              <a:t>may</a:t>
            </a:r>
            <a:r>
              <a:rPr sz="1300" spc="10" dirty="0">
                <a:latin typeface="Times New Roman"/>
                <a:cs typeface="Times New Roman"/>
              </a:rPr>
              <a:t> </a:t>
            </a:r>
            <a:r>
              <a:rPr sz="1300" spc="-5" dirty="0">
                <a:latin typeface="Times New Roman"/>
                <a:cs typeface="Times New Roman"/>
              </a:rPr>
              <a:t>vary</a:t>
            </a:r>
            <a:r>
              <a:rPr sz="1300" spc="10" dirty="0">
                <a:latin typeface="Times New Roman"/>
                <a:cs typeface="Times New Roman"/>
              </a:rPr>
              <a:t> </a:t>
            </a:r>
            <a:r>
              <a:rPr sz="1300" spc="-5" dirty="0">
                <a:latin typeface="Times New Roman"/>
                <a:cs typeface="Times New Roman"/>
              </a:rPr>
              <a:t>depending</a:t>
            </a:r>
            <a:r>
              <a:rPr sz="1300" spc="10" dirty="0">
                <a:latin typeface="Times New Roman"/>
                <a:cs typeface="Times New Roman"/>
              </a:rPr>
              <a:t> </a:t>
            </a:r>
            <a:r>
              <a:rPr sz="1300" dirty="0">
                <a:latin typeface="Times New Roman"/>
                <a:cs typeface="Times New Roman"/>
              </a:rPr>
              <a:t>on</a:t>
            </a:r>
            <a:r>
              <a:rPr sz="1300" spc="10" dirty="0">
                <a:latin typeface="Times New Roman"/>
                <a:cs typeface="Times New Roman"/>
              </a:rPr>
              <a:t> </a:t>
            </a:r>
            <a:r>
              <a:rPr lang="tr-TR" sz="1300" spc="-5" dirty="0" err="1">
                <a:latin typeface="Times New Roman"/>
                <a:cs typeface="Times New Roman"/>
              </a:rPr>
              <a:t>the</a:t>
            </a:r>
            <a:r>
              <a:rPr lang="tr-TR" sz="1300" spc="-5" dirty="0">
                <a:latin typeface="Times New Roman"/>
                <a:cs typeface="Times New Roman"/>
              </a:rPr>
              <a:t> </a:t>
            </a:r>
            <a:r>
              <a:rPr lang="tr-TR" sz="1300" spc="-5" dirty="0" err="1">
                <a:latin typeface="Times New Roman"/>
                <a:cs typeface="Times New Roman"/>
              </a:rPr>
              <a:t>sqm</a:t>
            </a:r>
            <a:r>
              <a:rPr lang="tr-TR" sz="1300" spc="-5" dirty="0">
                <a:latin typeface="Times New Roman"/>
                <a:cs typeface="Times New Roman"/>
              </a:rPr>
              <a:t> size of </a:t>
            </a:r>
            <a:r>
              <a:rPr lang="tr-TR" sz="1300" spc="-5" dirty="0" err="1">
                <a:latin typeface="Times New Roman"/>
                <a:cs typeface="Times New Roman"/>
              </a:rPr>
              <a:t>the</a:t>
            </a:r>
            <a:r>
              <a:rPr lang="tr-TR" sz="1300" spc="-5" dirty="0">
                <a:latin typeface="Times New Roman"/>
                <a:cs typeface="Times New Roman"/>
              </a:rPr>
              <a:t> </a:t>
            </a:r>
            <a:r>
              <a:rPr lang="tr-TR" sz="1300" spc="-5" dirty="0" err="1">
                <a:latin typeface="Times New Roman"/>
                <a:cs typeface="Times New Roman"/>
              </a:rPr>
              <a:t>property</a:t>
            </a:r>
            <a:r>
              <a:rPr lang="tr-TR" sz="1300" spc="-5" dirty="0">
                <a:latin typeface="Times New Roman"/>
                <a:cs typeface="Times New Roman"/>
              </a:rPr>
              <a:t> </a:t>
            </a:r>
            <a:r>
              <a:rPr sz="1300" dirty="0">
                <a:latin typeface="Times New Roman"/>
                <a:cs typeface="Times New Roman"/>
              </a:rPr>
              <a:t>but</a:t>
            </a:r>
            <a:r>
              <a:rPr sz="1300" spc="5" dirty="0">
                <a:latin typeface="Times New Roman"/>
                <a:cs typeface="Times New Roman"/>
              </a:rPr>
              <a:t> </a:t>
            </a:r>
            <a:r>
              <a:rPr lang="tr-TR" sz="1300" spc="5" dirty="0" err="1">
                <a:latin typeface="Times New Roman"/>
                <a:cs typeface="Times New Roman"/>
              </a:rPr>
              <a:t>between</a:t>
            </a:r>
            <a:r>
              <a:rPr lang="tr-TR" sz="1300" spc="5" dirty="0">
                <a:latin typeface="Times New Roman"/>
                <a:cs typeface="Times New Roman"/>
              </a:rPr>
              <a:t> …</a:t>
            </a:r>
            <a:r>
              <a:rPr sz="1300" spc="-5" dirty="0">
                <a:latin typeface="Times New Roman"/>
                <a:cs typeface="Times New Roman"/>
              </a:rPr>
              <a:t>-Euros</a:t>
            </a:r>
            <a:r>
              <a:rPr sz="1300" spc="10" dirty="0">
                <a:latin typeface="Times New Roman"/>
                <a:cs typeface="Times New Roman"/>
              </a:rPr>
              <a:t> </a:t>
            </a:r>
            <a:r>
              <a:rPr sz="1300" dirty="0">
                <a:latin typeface="Times New Roman"/>
                <a:cs typeface="Times New Roman"/>
              </a:rPr>
              <a:t>approx.</a:t>
            </a:r>
          </a:p>
          <a:p>
            <a:pPr marL="57785" indent="-45720">
              <a:buSzPct val="90000"/>
              <a:buChar char="•"/>
              <a:tabLst>
                <a:tab pos="58419" algn="l"/>
              </a:tabLst>
            </a:pPr>
            <a:r>
              <a:rPr sz="1300" dirty="0">
                <a:latin typeface="Times New Roman"/>
                <a:cs typeface="Times New Roman"/>
              </a:rPr>
              <a:t>Power of</a:t>
            </a:r>
            <a:r>
              <a:rPr sz="1300" spc="10" dirty="0">
                <a:latin typeface="Times New Roman"/>
                <a:cs typeface="Times New Roman"/>
              </a:rPr>
              <a:t> </a:t>
            </a:r>
            <a:r>
              <a:rPr sz="1300" spc="-5" dirty="0">
                <a:latin typeface="Times New Roman"/>
                <a:cs typeface="Times New Roman"/>
              </a:rPr>
              <a:t>attorney</a:t>
            </a:r>
            <a:r>
              <a:rPr sz="1300" spc="5" dirty="0">
                <a:latin typeface="Times New Roman"/>
                <a:cs typeface="Times New Roman"/>
              </a:rPr>
              <a:t> </a:t>
            </a:r>
            <a:r>
              <a:rPr sz="1300" spc="-5" dirty="0">
                <a:latin typeface="Times New Roman"/>
                <a:cs typeface="Times New Roman"/>
              </a:rPr>
              <a:t>expenses</a:t>
            </a:r>
            <a:r>
              <a:rPr sz="1300" spc="10" dirty="0">
                <a:latin typeface="Times New Roman"/>
                <a:cs typeface="Times New Roman"/>
              </a:rPr>
              <a:t> </a:t>
            </a:r>
            <a:r>
              <a:rPr sz="1300" dirty="0">
                <a:latin typeface="Times New Roman"/>
                <a:cs typeface="Times New Roman"/>
              </a:rPr>
              <a:t>are</a:t>
            </a:r>
            <a:r>
              <a:rPr sz="1300" spc="10" dirty="0">
                <a:latin typeface="Times New Roman"/>
                <a:cs typeface="Times New Roman"/>
              </a:rPr>
              <a:t> </a:t>
            </a:r>
            <a:r>
              <a:rPr sz="1300" spc="-5" dirty="0">
                <a:latin typeface="Times New Roman"/>
                <a:cs typeface="Times New Roman"/>
              </a:rPr>
              <a:t>approximately</a:t>
            </a:r>
            <a:r>
              <a:rPr sz="1300" spc="10" dirty="0">
                <a:latin typeface="Times New Roman"/>
                <a:cs typeface="Times New Roman"/>
              </a:rPr>
              <a:t> </a:t>
            </a:r>
            <a:r>
              <a:rPr lang="tr-TR" sz="1300" spc="-5" dirty="0">
                <a:latin typeface="Times New Roman"/>
                <a:cs typeface="Times New Roman"/>
              </a:rPr>
              <a:t>…</a:t>
            </a:r>
            <a:r>
              <a:rPr sz="1300" spc="-5" dirty="0">
                <a:latin typeface="Times New Roman"/>
                <a:cs typeface="Times New Roman"/>
              </a:rPr>
              <a:t>-Euros.</a:t>
            </a:r>
            <a:r>
              <a:rPr sz="1300" spc="5" dirty="0">
                <a:latin typeface="Times New Roman"/>
                <a:cs typeface="Times New Roman"/>
              </a:rPr>
              <a:t> </a:t>
            </a:r>
            <a:r>
              <a:rPr sz="1300" dirty="0">
                <a:latin typeface="Times New Roman"/>
                <a:cs typeface="Times New Roman"/>
              </a:rPr>
              <a:t>It</a:t>
            </a:r>
            <a:r>
              <a:rPr sz="1300" spc="10" dirty="0">
                <a:latin typeface="Times New Roman"/>
                <a:cs typeface="Times New Roman"/>
              </a:rPr>
              <a:t> </a:t>
            </a:r>
            <a:r>
              <a:rPr sz="1300" dirty="0">
                <a:latin typeface="Times New Roman"/>
                <a:cs typeface="Times New Roman"/>
              </a:rPr>
              <a:t>may</a:t>
            </a:r>
            <a:r>
              <a:rPr sz="1300" spc="10" dirty="0">
                <a:latin typeface="Times New Roman"/>
                <a:cs typeface="Times New Roman"/>
              </a:rPr>
              <a:t> </a:t>
            </a:r>
            <a:r>
              <a:rPr sz="1300" spc="-5" dirty="0">
                <a:latin typeface="Times New Roman"/>
                <a:cs typeface="Times New Roman"/>
              </a:rPr>
              <a:t>slightly</a:t>
            </a:r>
            <a:r>
              <a:rPr sz="1300" spc="5" dirty="0">
                <a:latin typeface="Times New Roman"/>
                <a:cs typeface="Times New Roman"/>
              </a:rPr>
              <a:t> </a:t>
            </a:r>
            <a:r>
              <a:rPr sz="1300" spc="-5" dirty="0">
                <a:latin typeface="Times New Roman"/>
                <a:cs typeface="Times New Roman"/>
              </a:rPr>
              <a:t>increase</a:t>
            </a:r>
            <a:r>
              <a:rPr sz="1300" spc="10" dirty="0">
                <a:latin typeface="Times New Roman"/>
                <a:cs typeface="Times New Roman"/>
              </a:rPr>
              <a:t> </a:t>
            </a:r>
            <a:r>
              <a:rPr sz="1300" dirty="0">
                <a:latin typeface="Times New Roman"/>
                <a:cs typeface="Times New Roman"/>
              </a:rPr>
              <a:t>in</a:t>
            </a:r>
            <a:r>
              <a:rPr sz="1300" spc="10" dirty="0">
                <a:latin typeface="Times New Roman"/>
                <a:cs typeface="Times New Roman"/>
              </a:rPr>
              <a:t> </a:t>
            </a:r>
            <a:r>
              <a:rPr sz="1300" dirty="0">
                <a:latin typeface="Times New Roman"/>
                <a:cs typeface="Times New Roman"/>
              </a:rPr>
              <a:t>case</a:t>
            </a:r>
            <a:r>
              <a:rPr sz="1300" spc="5" dirty="0">
                <a:latin typeface="Times New Roman"/>
                <a:cs typeface="Times New Roman"/>
              </a:rPr>
              <a:t> </a:t>
            </a:r>
            <a:r>
              <a:rPr sz="1300" dirty="0">
                <a:latin typeface="Times New Roman"/>
                <a:cs typeface="Times New Roman"/>
              </a:rPr>
              <a:t>it</a:t>
            </a:r>
            <a:r>
              <a:rPr sz="1300" spc="10" dirty="0">
                <a:latin typeface="Times New Roman"/>
                <a:cs typeface="Times New Roman"/>
              </a:rPr>
              <a:t> </a:t>
            </a:r>
            <a:r>
              <a:rPr sz="1300" dirty="0">
                <a:latin typeface="Times New Roman"/>
                <a:cs typeface="Times New Roman"/>
              </a:rPr>
              <a:t>is</a:t>
            </a:r>
            <a:r>
              <a:rPr sz="1300" spc="10" dirty="0">
                <a:latin typeface="Times New Roman"/>
                <a:cs typeface="Times New Roman"/>
              </a:rPr>
              <a:t> </a:t>
            </a:r>
            <a:r>
              <a:rPr sz="1300" dirty="0">
                <a:latin typeface="Times New Roman"/>
                <a:cs typeface="Times New Roman"/>
              </a:rPr>
              <a:t>done</a:t>
            </a:r>
            <a:r>
              <a:rPr sz="1300" spc="5" dirty="0">
                <a:latin typeface="Times New Roman"/>
                <a:cs typeface="Times New Roman"/>
              </a:rPr>
              <a:t> </a:t>
            </a:r>
            <a:r>
              <a:rPr sz="1300" dirty="0">
                <a:latin typeface="Times New Roman"/>
                <a:cs typeface="Times New Roman"/>
              </a:rPr>
              <a:t>by</a:t>
            </a:r>
            <a:r>
              <a:rPr sz="1300" spc="10" dirty="0">
                <a:latin typeface="Times New Roman"/>
                <a:cs typeface="Times New Roman"/>
              </a:rPr>
              <a:t> </a:t>
            </a:r>
            <a:r>
              <a:rPr sz="1300" dirty="0">
                <a:latin typeface="Times New Roman"/>
                <a:cs typeface="Times New Roman"/>
              </a:rPr>
              <a:t>two</a:t>
            </a:r>
            <a:r>
              <a:rPr sz="1300" spc="10" dirty="0">
                <a:latin typeface="Times New Roman"/>
                <a:cs typeface="Times New Roman"/>
              </a:rPr>
              <a:t> </a:t>
            </a:r>
            <a:r>
              <a:rPr sz="1300" spc="-5" dirty="0">
                <a:latin typeface="Times New Roman"/>
                <a:cs typeface="Times New Roman"/>
              </a:rPr>
              <a:t>persons</a:t>
            </a:r>
            <a:r>
              <a:rPr sz="1300" spc="5" dirty="0">
                <a:latin typeface="Times New Roman"/>
                <a:cs typeface="Times New Roman"/>
              </a:rPr>
              <a:t> </a:t>
            </a:r>
            <a:r>
              <a:rPr sz="1300" dirty="0">
                <a:latin typeface="Times New Roman"/>
                <a:cs typeface="Times New Roman"/>
              </a:rPr>
              <a:t>.</a:t>
            </a:r>
          </a:p>
          <a:p>
            <a:pPr marL="57785" indent="-45720">
              <a:buSzPct val="90000"/>
              <a:buChar char="•"/>
              <a:tabLst>
                <a:tab pos="58419" algn="l"/>
              </a:tabLst>
            </a:pPr>
            <a:r>
              <a:rPr sz="1300" spc="-5" dirty="0">
                <a:latin typeface="Times New Roman"/>
                <a:cs typeface="Times New Roman"/>
              </a:rPr>
              <a:t>Property</a:t>
            </a:r>
            <a:r>
              <a:rPr sz="1300" spc="5" dirty="0">
                <a:latin typeface="Times New Roman"/>
                <a:cs typeface="Times New Roman"/>
              </a:rPr>
              <a:t> </a:t>
            </a:r>
            <a:r>
              <a:rPr sz="1300" spc="-5" dirty="0">
                <a:latin typeface="Times New Roman"/>
                <a:cs typeface="Times New Roman"/>
              </a:rPr>
              <a:t>transfer</a:t>
            </a:r>
            <a:r>
              <a:rPr sz="1300" spc="10" dirty="0">
                <a:latin typeface="Times New Roman"/>
                <a:cs typeface="Times New Roman"/>
              </a:rPr>
              <a:t> </a:t>
            </a:r>
            <a:r>
              <a:rPr sz="1300" dirty="0">
                <a:latin typeface="Times New Roman"/>
                <a:cs typeface="Times New Roman"/>
              </a:rPr>
              <a:t>tax</a:t>
            </a:r>
            <a:r>
              <a:rPr sz="1300" spc="10" dirty="0">
                <a:latin typeface="Times New Roman"/>
                <a:cs typeface="Times New Roman"/>
              </a:rPr>
              <a:t> </a:t>
            </a:r>
            <a:r>
              <a:rPr sz="1300" dirty="0">
                <a:latin typeface="Times New Roman"/>
                <a:cs typeface="Times New Roman"/>
              </a:rPr>
              <a:t>(sales tax)</a:t>
            </a:r>
            <a:r>
              <a:rPr sz="1300" spc="10" dirty="0">
                <a:latin typeface="Times New Roman"/>
                <a:cs typeface="Times New Roman"/>
              </a:rPr>
              <a:t> </a:t>
            </a:r>
            <a:r>
              <a:rPr sz="1300" dirty="0">
                <a:latin typeface="Times New Roman"/>
                <a:cs typeface="Times New Roman"/>
              </a:rPr>
              <a:t>is</a:t>
            </a:r>
            <a:r>
              <a:rPr sz="1300" spc="265" dirty="0">
                <a:latin typeface="Times New Roman"/>
                <a:cs typeface="Times New Roman"/>
              </a:rPr>
              <a:t> </a:t>
            </a:r>
            <a:r>
              <a:rPr lang="tr-TR" sz="1300" spc="265" dirty="0">
                <a:latin typeface="Times New Roman"/>
                <a:cs typeface="Times New Roman"/>
              </a:rPr>
              <a:t>4</a:t>
            </a:r>
            <a:r>
              <a:rPr sz="1300" spc="10" dirty="0">
                <a:latin typeface="Times New Roman"/>
                <a:cs typeface="Times New Roman"/>
              </a:rPr>
              <a:t> </a:t>
            </a:r>
            <a:r>
              <a:rPr sz="1300" dirty="0">
                <a:latin typeface="Times New Roman"/>
                <a:cs typeface="Times New Roman"/>
              </a:rPr>
              <a:t>%</a:t>
            </a:r>
            <a:r>
              <a:rPr sz="1300" spc="10" dirty="0">
                <a:latin typeface="Times New Roman"/>
                <a:cs typeface="Times New Roman"/>
              </a:rPr>
              <a:t> </a:t>
            </a:r>
            <a:r>
              <a:rPr sz="1300" dirty="0">
                <a:latin typeface="Times New Roman"/>
                <a:cs typeface="Times New Roman"/>
              </a:rPr>
              <a:t>of</a:t>
            </a:r>
            <a:r>
              <a:rPr sz="1300" spc="5" dirty="0">
                <a:latin typeface="Times New Roman"/>
                <a:cs typeface="Times New Roman"/>
              </a:rPr>
              <a:t> </a:t>
            </a:r>
            <a:r>
              <a:rPr sz="1300" dirty="0">
                <a:latin typeface="Times New Roman"/>
                <a:cs typeface="Times New Roman"/>
              </a:rPr>
              <a:t>the</a:t>
            </a:r>
            <a:r>
              <a:rPr sz="1300" spc="10" dirty="0">
                <a:latin typeface="Times New Roman"/>
                <a:cs typeface="Times New Roman"/>
              </a:rPr>
              <a:t> </a:t>
            </a:r>
            <a:r>
              <a:rPr sz="1300" spc="-10" dirty="0">
                <a:latin typeface="Times New Roman"/>
                <a:cs typeface="Times New Roman"/>
              </a:rPr>
              <a:t>declared</a:t>
            </a:r>
            <a:r>
              <a:rPr sz="1300" spc="10" dirty="0">
                <a:latin typeface="Times New Roman"/>
                <a:cs typeface="Times New Roman"/>
              </a:rPr>
              <a:t> </a:t>
            </a:r>
            <a:r>
              <a:rPr sz="1300" spc="-5" dirty="0">
                <a:latin typeface="Times New Roman"/>
                <a:cs typeface="Times New Roman"/>
              </a:rPr>
              <a:t>sales</a:t>
            </a:r>
            <a:r>
              <a:rPr sz="1300" spc="5" dirty="0">
                <a:latin typeface="Times New Roman"/>
                <a:cs typeface="Times New Roman"/>
              </a:rPr>
              <a:t> </a:t>
            </a:r>
            <a:r>
              <a:rPr sz="1300" dirty="0">
                <a:latin typeface="Times New Roman"/>
                <a:cs typeface="Times New Roman"/>
              </a:rPr>
              <a:t>price</a:t>
            </a:r>
            <a:r>
              <a:rPr sz="1300" spc="5" dirty="0">
                <a:latin typeface="Times New Roman"/>
                <a:cs typeface="Times New Roman"/>
              </a:rPr>
              <a:t> </a:t>
            </a:r>
            <a:r>
              <a:rPr sz="1300" dirty="0">
                <a:latin typeface="Times New Roman"/>
                <a:cs typeface="Times New Roman"/>
              </a:rPr>
              <a:t>and</a:t>
            </a:r>
            <a:r>
              <a:rPr sz="1300" spc="10" dirty="0">
                <a:latin typeface="Times New Roman"/>
                <a:cs typeface="Times New Roman"/>
              </a:rPr>
              <a:t> </a:t>
            </a:r>
            <a:r>
              <a:rPr sz="1300" spc="-5" dirty="0">
                <a:latin typeface="Times New Roman"/>
                <a:cs typeface="Times New Roman"/>
              </a:rPr>
              <a:t>sundries.</a:t>
            </a:r>
            <a:r>
              <a:rPr sz="1300" spc="-15" dirty="0">
                <a:latin typeface="Times New Roman"/>
                <a:cs typeface="Times New Roman"/>
              </a:rPr>
              <a:t> </a:t>
            </a:r>
            <a:r>
              <a:rPr sz="1300" spc="-5" dirty="0">
                <a:latin typeface="Times New Roman"/>
                <a:cs typeface="Times New Roman"/>
              </a:rPr>
              <a:t>This</a:t>
            </a:r>
            <a:r>
              <a:rPr sz="1300" spc="10" dirty="0">
                <a:latin typeface="Times New Roman"/>
                <a:cs typeface="Times New Roman"/>
              </a:rPr>
              <a:t> </a:t>
            </a:r>
            <a:r>
              <a:rPr sz="1300" dirty="0">
                <a:latin typeface="Times New Roman"/>
                <a:cs typeface="Times New Roman"/>
              </a:rPr>
              <a:t>may</a:t>
            </a:r>
            <a:r>
              <a:rPr sz="1300" spc="10" dirty="0">
                <a:latin typeface="Times New Roman"/>
                <a:cs typeface="Times New Roman"/>
              </a:rPr>
              <a:t> </a:t>
            </a:r>
            <a:r>
              <a:rPr sz="1300" dirty="0">
                <a:latin typeface="Times New Roman"/>
                <a:cs typeface="Times New Roman"/>
              </a:rPr>
              <a:t>be</a:t>
            </a:r>
            <a:r>
              <a:rPr sz="1300" spc="5" dirty="0">
                <a:latin typeface="Times New Roman"/>
                <a:cs typeface="Times New Roman"/>
              </a:rPr>
              <a:t> </a:t>
            </a:r>
            <a:r>
              <a:rPr sz="1300" spc="-5" dirty="0">
                <a:latin typeface="Times New Roman"/>
                <a:cs typeface="Times New Roman"/>
              </a:rPr>
              <a:t>splitted</a:t>
            </a:r>
            <a:r>
              <a:rPr sz="1300" spc="10" dirty="0">
                <a:latin typeface="Times New Roman"/>
                <a:cs typeface="Times New Roman"/>
              </a:rPr>
              <a:t> </a:t>
            </a:r>
            <a:r>
              <a:rPr sz="1300" spc="-5" dirty="0">
                <a:latin typeface="Times New Roman"/>
                <a:cs typeface="Times New Roman"/>
              </a:rPr>
              <a:t>between</a:t>
            </a:r>
            <a:r>
              <a:rPr sz="1300" spc="10" dirty="0">
                <a:latin typeface="Times New Roman"/>
                <a:cs typeface="Times New Roman"/>
              </a:rPr>
              <a:t> </a:t>
            </a:r>
            <a:r>
              <a:rPr sz="1300" dirty="0">
                <a:latin typeface="Times New Roman"/>
                <a:cs typeface="Times New Roman"/>
              </a:rPr>
              <a:t>the</a:t>
            </a:r>
            <a:r>
              <a:rPr sz="1300" spc="5" dirty="0">
                <a:latin typeface="Times New Roman"/>
                <a:cs typeface="Times New Roman"/>
              </a:rPr>
              <a:t> </a:t>
            </a:r>
            <a:r>
              <a:rPr sz="1300" dirty="0">
                <a:latin typeface="Times New Roman"/>
                <a:cs typeface="Times New Roman"/>
              </a:rPr>
              <a:t>seller</a:t>
            </a:r>
            <a:r>
              <a:rPr sz="1300" spc="10" dirty="0">
                <a:latin typeface="Times New Roman"/>
                <a:cs typeface="Times New Roman"/>
              </a:rPr>
              <a:t> </a:t>
            </a:r>
            <a:r>
              <a:rPr sz="1300" dirty="0">
                <a:latin typeface="Times New Roman"/>
                <a:cs typeface="Times New Roman"/>
              </a:rPr>
              <a:t>and</a:t>
            </a:r>
            <a:r>
              <a:rPr sz="1300" spc="10" dirty="0">
                <a:latin typeface="Times New Roman"/>
                <a:cs typeface="Times New Roman"/>
              </a:rPr>
              <a:t> </a:t>
            </a:r>
            <a:r>
              <a:rPr sz="1300" spc="-5" dirty="0">
                <a:latin typeface="Times New Roman"/>
                <a:cs typeface="Times New Roman"/>
              </a:rPr>
              <a:t>buyer</a:t>
            </a:r>
            <a:r>
              <a:rPr sz="1300" spc="5" dirty="0">
                <a:latin typeface="Times New Roman"/>
                <a:cs typeface="Times New Roman"/>
              </a:rPr>
              <a:t> </a:t>
            </a:r>
            <a:r>
              <a:rPr sz="1300" spc="-10" dirty="0">
                <a:latin typeface="Times New Roman"/>
                <a:cs typeface="Times New Roman"/>
              </a:rPr>
              <a:t>equally.</a:t>
            </a:r>
            <a:r>
              <a:rPr sz="1300" spc="10" dirty="0">
                <a:latin typeface="Times New Roman"/>
                <a:cs typeface="Times New Roman"/>
              </a:rPr>
              <a:t> </a:t>
            </a:r>
            <a:r>
              <a:rPr sz="1300" spc="-5" dirty="0">
                <a:latin typeface="Times New Roman"/>
                <a:cs typeface="Times New Roman"/>
              </a:rPr>
              <a:t>Subject</a:t>
            </a:r>
            <a:r>
              <a:rPr sz="1300" spc="10" dirty="0">
                <a:latin typeface="Times New Roman"/>
                <a:cs typeface="Times New Roman"/>
              </a:rPr>
              <a:t> </a:t>
            </a:r>
            <a:r>
              <a:rPr sz="1300" dirty="0">
                <a:latin typeface="Times New Roman"/>
                <a:cs typeface="Times New Roman"/>
              </a:rPr>
              <a:t>to</a:t>
            </a:r>
            <a:r>
              <a:rPr sz="1300" spc="5" dirty="0">
                <a:latin typeface="Times New Roman"/>
                <a:cs typeface="Times New Roman"/>
              </a:rPr>
              <a:t> </a:t>
            </a:r>
            <a:r>
              <a:rPr sz="1300" spc="-5" dirty="0">
                <a:latin typeface="Times New Roman"/>
                <a:cs typeface="Times New Roman"/>
              </a:rPr>
              <a:t>agreement.</a:t>
            </a:r>
            <a:endParaRPr sz="1300" dirty="0">
              <a:latin typeface="Times New Roman"/>
              <a:cs typeface="Times New Roman"/>
            </a:endParaRPr>
          </a:p>
          <a:p>
            <a:pPr marL="57785" indent="-45720">
              <a:buSzPct val="90000"/>
              <a:buChar char="•"/>
              <a:tabLst>
                <a:tab pos="58419" algn="l"/>
              </a:tabLst>
            </a:pPr>
            <a:r>
              <a:rPr sz="1300" dirty="0">
                <a:latin typeface="Times New Roman"/>
                <a:cs typeface="Times New Roman"/>
              </a:rPr>
              <a:t>If</a:t>
            </a:r>
            <a:r>
              <a:rPr sz="1300" spc="10" dirty="0">
                <a:latin typeface="Times New Roman"/>
                <a:cs typeface="Times New Roman"/>
              </a:rPr>
              <a:t> </a:t>
            </a:r>
            <a:r>
              <a:rPr sz="1300" spc="-5" dirty="0">
                <a:latin typeface="Times New Roman"/>
                <a:cs typeface="Times New Roman"/>
              </a:rPr>
              <a:t>fewer</a:t>
            </a:r>
            <a:r>
              <a:rPr sz="1300" spc="10" dirty="0">
                <a:latin typeface="Times New Roman"/>
                <a:cs typeface="Times New Roman"/>
              </a:rPr>
              <a:t> </a:t>
            </a:r>
            <a:r>
              <a:rPr sz="1300" spc="-5" dirty="0">
                <a:latin typeface="Times New Roman"/>
                <a:cs typeface="Times New Roman"/>
              </a:rPr>
              <a:t>expenses</a:t>
            </a:r>
            <a:r>
              <a:rPr sz="1300" spc="10" dirty="0">
                <a:latin typeface="Times New Roman"/>
                <a:cs typeface="Times New Roman"/>
              </a:rPr>
              <a:t> </a:t>
            </a:r>
            <a:r>
              <a:rPr sz="1300" spc="-5" dirty="0">
                <a:latin typeface="Times New Roman"/>
                <a:cs typeface="Times New Roman"/>
              </a:rPr>
              <a:t>occurred,</a:t>
            </a:r>
            <a:r>
              <a:rPr sz="1300" spc="10" dirty="0">
                <a:latin typeface="Times New Roman"/>
                <a:cs typeface="Times New Roman"/>
              </a:rPr>
              <a:t> </a:t>
            </a:r>
            <a:r>
              <a:rPr sz="1300" dirty="0">
                <a:latin typeface="Times New Roman"/>
                <a:cs typeface="Times New Roman"/>
              </a:rPr>
              <a:t>any</a:t>
            </a:r>
            <a:r>
              <a:rPr sz="1300" spc="10" dirty="0">
                <a:latin typeface="Times New Roman"/>
                <a:cs typeface="Times New Roman"/>
              </a:rPr>
              <a:t> </a:t>
            </a:r>
            <a:r>
              <a:rPr sz="1300" spc="-5" dirty="0">
                <a:latin typeface="Times New Roman"/>
                <a:cs typeface="Times New Roman"/>
              </a:rPr>
              <a:t>remaining</a:t>
            </a:r>
            <a:r>
              <a:rPr sz="1300" spc="15" dirty="0">
                <a:latin typeface="Times New Roman"/>
                <a:cs typeface="Times New Roman"/>
              </a:rPr>
              <a:t> </a:t>
            </a:r>
            <a:r>
              <a:rPr sz="1300" dirty="0">
                <a:latin typeface="Times New Roman"/>
                <a:cs typeface="Times New Roman"/>
              </a:rPr>
              <a:t>funds</a:t>
            </a:r>
            <a:r>
              <a:rPr sz="1300" spc="10" dirty="0">
                <a:latin typeface="Times New Roman"/>
                <a:cs typeface="Times New Roman"/>
              </a:rPr>
              <a:t> </a:t>
            </a:r>
            <a:r>
              <a:rPr sz="1300" spc="-5" dirty="0">
                <a:latin typeface="Times New Roman"/>
                <a:cs typeface="Times New Roman"/>
              </a:rPr>
              <a:t>shall</a:t>
            </a:r>
            <a:r>
              <a:rPr sz="1300" spc="10" dirty="0">
                <a:latin typeface="Times New Roman"/>
                <a:cs typeface="Times New Roman"/>
              </a:rPr>
              <a:t> </a:t>
            </a:r>
            <a:r>
              <a:rPr sz="1300" dirty="0">
                <a:latin typeface="Times New Roman"/>
                <a:cs typeface="Times New Roman"/>
              </a:rPr>
              <a:t>be</a:t>
            </a:r>
            <a:r>
              <a:rPr sz="1300" spc="5" dirty="0">
                <a:latin typeface="Times New Roman"/>
                <a:cs typeface="Times New Roman"/>
              </a:rPr>
              <a:t> </a:t>
            </a:r>
            <a:r>
              <a:rPr sz="1300" spc="-5" dirty="0">
                <a:latin typeface="Times New Roman"/>
                <a:cs typeface="Times New Roman"/>
              </a:rPr>
              <a:t>reimbursed</a:t>
            </a:r>
            <a:r>
              <a:rPr sz="1300" spc="10" dirty="0">
                <a:latin typeface="Times New Roman"/>
                <a:cs typeface="Times New Roman"/>
              </a:rPr>
              <a:t> </a:t>
            </a:r>
            <a:r>
              <a:rPr sz="1300" dirty="0">
                <a:latin typeface="Times New Roman"/>
                <a:cs typeface="Times New Roman"/>
              </a:rPr>
              <a:t>on</a:t>
            </a:r>
            <a:r>
              <a:rPr sz="1300" spc="15" dirty="0">
                <a:latin typeface="Times New Roman"/>
                <a:cs typeface="Times New Roman"/>
              </a:rPr>
              <a:t> </a:t>
            </a:r>
            <a:r>
              <a:rPr sz="1300" spc="-5" dirty="0">
                <a:latin typeface="Times New Roman"/>
                <a:cs typeface="Times New Roman"/>
              </a:rPr>
              <a:t>completion.</a:t>
            </a:r>
            <a:endParaRPr sz="1300" dirty="0">
              <a:latin typeface="Times New Roman"/>
              <a:cs typeface="Times New Roman"/>
            </a:endParaRPr>
          </a:p>
        </p:txBody>
      </p:sp>
      <p:grpSp>
        <p:nvGrpSpPr>
          <p:cNvPr id="18" name="object 18"/>
          <p:cNvGrpSpPr/>
          <p:nvPr/>
        </p:nvGrpSpPr>
        <p:grpSpPr>
          <a:xfrm>
            <a:off x="2856853" y="2137477"/>
            <a:ext cx="230391" cy="1029425"/>
            <a:chOff x="1606921" y="2544990"/>
            <a:chExt cx="230391" cy="1029425"/>
          </a:xfrm>
        </p:grpSpPr>
        <p:sp>
          <p:nvSpPr>
            <p:cNvPr id="19" name="object 19"/>
            <p:cNvSpPr/>
            <p:nvPr/>
          </p:nvSpPr>
          <p:spPr>
            <a:xfrm flipH="1">
              <a:off x="1676397" y="2544990"/>
              <a:ext cx="45719" cy="858610"/>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20" name="object 20"/>
            <p:cNvSpPr/>
            <p:nvPr/>
          </p:nvSpPr>
          <p:spPr>
            <a:xfrm>
              <a:off x="1606921" y="3403464"/>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23" name="object 23"/>
          <p:cNvSpPr txBox="1"/>
          <p:nvPr/>
        </p:nvSpPr>
        <p:spPr>
          <a:xfrm>
            <a:off x="4041958" y="3607894"/>
            <a:ext cx="1158139" cy="566822"/>
          </a:xfrm>
          <a:prstGeom prst="rect">
            <a:avLst/>
          </a:prstGeom>
        </p:spPr>
        <p:txBody>
          <a:bodyPr vert="horz" wrap="square" lIns="0" tIns="12700" rIns="0" bIns="0" rtlCol="0">
            <a:spAutoFit/>
          </a:bodyPr>
          <a:lstStyle/>
          <a:p>
            <a:pPr marL="275590" marR="5080" indent="-263525"/>
            <a:r>
              <a:rPr sz="1200" b="1" spc="-5" dirty="0">
                <a:latin typeface="Times New Roman"/>
                <a:cs typeface="Times New Roman"/>
              </a:rPr>
              <a:t>Private</a:t>
            </a:r>
            <a:r>
              <a:rPr sz="1200" b="1" spc="-60" dirty="0">
                <a:latin typeface="Times New Roman"/>
                <a:cs typeface="Times New Roman"/>
              </a:rPr>
              <a:t> </a:t>
            </a:r>
            <a:r>
              <a:rPr sz="1200" b="1" spc="-5" dirty="0">
                <a:latin typeface="Times New Roman"/>
                <a:cs typeface="Times New Roman"/>
              </a:rPr>
              <a:t>Purchase </a:t>
            </a:r>
            <a:r>
              <a:rPr sz="1200" b="1" spc="-285" dirty="0">
                <a:latin typeface="Times New Roman"/>
                <a:cs typeface="Times New Roman"/>
              </a:rPr>
              <a:t> </a:t>
            </a:r>
            <a:r>
              <a:rPr sz="1200" b="1" spc="-5" dirty="0">
                <a:latin typeface="Times New Roman"/>
                <a:cs typeface="Times New Roman"/>
              </a:rPr>
              <a:t>Contract</a:t>
            </a:r>
            <a:endParaRPr lang="tr-TR" sz="1200" b="1" spc="-5" dirty="0">
              <a:latin typeface="Times New Roman"/>
              <a:cs typeface="Times New Roman"/>
            </a:endParaRPr>
          </a:p>
          <a:p>
            <a:pPr marL="275590" marR="5080" indent="-263525" algn="ctr"/>
            <a:r>
              <a:rPr lang="tr-TR" sz="1200" spc="-5" dirty="0" err="1">
                <a:latin typeface="Times New Roman"/>
                <a:cs typeface="Times New Roman"/>
              </a:rPr>
              <a:t>Lawyer</a:t>
            </a:r>
            <a:r>
              <a:rPr lang="tr-TR" sz="1200" spc="-5" dirty="0">
                <a:latin typeface="Times New Roman"/>
                <a:cs typeface="Times New Roman"/>
              </a:rPr>
              <a:t> </a:t>
            </a:r>
            <a:r>
              <a:rPr lang="tr-TR" sz="1200" spc="-5" dirty="0" err="1">
                <a:latin typeface="Times New Roman"/>
                <a:cs typeface="Times New Roman"/>
              </a:rPr>
              <a:t>Fees</a:t>
            </a:r>
            <a:endParaRPr lang="tr-TR" sz="1200" spc="-5" dirty="0">
              <a:latin typeface="Times New Roman"/>
              <a:cs typeface="Times New Roman"/>
            </a:endParaRPr>
          </a:p>
        </p:txBody>
      </p:sp>
      <p:sp>
        <p:nvSpPr>
          <p:cNvPr id="27" name="object 27"/>
          <p:cNvSpPr txBox="1"/>
          <p:nvPr/>
        </p:nvSpPr>
        <p:spPr>
          <a:xfrm>
            <a:off x="9019466" y="4075972"/>
            <a:ext cx="914400" cy="659155"/>
          </a:xfrm>
          <a:prstGeom prst="rect">
            <a:avLst/>
          </a:prstGeom>
        </p:spPr>
        <p:txBody>
          <a:bodyPr vert="horz" wrap="square" lIns="0" tIns="88900" rIns="0" bIns="0" rtlCol="0">
            <a:spAutoFit/>
          </a:bodyPr>
          <a:lstStyle/>
          <a:p>
            <a:pPr algn="ctr">
              <a:lnSpc>
                <a:spcPct val="100000"/>
              </a:lnSpc>
            </a:pPr>
            <a:r>
              <a:rPr sz="1000" dirty="0">
                <a:latin typeface="Times New Roman"/>
                <a:cs typeface="Times New Roman"/>
              </a:rPr>
              <a:t>Sales</a:t>
            </a:r>
            <a:r>
              <a:rPr sz="1000" spc="-60" dirty="0">
                <a:latin typeface="Times New Roman"/>
                <a:cs typeface="Times New Roman"/>
              </a:rPr>
              <a:t> </a:t>
            </a:r>
            <a:r>
              <a:rPr sz="1000" spc="-25" dirty="0">
                <a:latin typeface="Times New Roman"/>
                <a:cs typeface="Times New Roman"/>
              </a:rPr>
              <a:t>Tax</a:t>
            </a:r>
            <a:endParaRPr sz="1000" dirty="0">
              <a:latin typeface="Times New Roman"/>
              <a:cs typeface="Times New Roman"/>
            </a:endParaRPr>
          </a:p>
          <a:p>
            <a:pPr marL="12065" marR="5080" algn="ctr"/>
            <a:r>
              <a:rPr sz="900" dirty="0">
                <a:latin typeface="Times New Roman"/>
                <a:cs typeface="Times New Roman"/>
              </a:rPr>
              <a:t>4</a:t>
            </a:r>
            <a:r>
              <a:rPr sz="900" spc="-20" dirty="0">
                <a:latin typeface="Times New Roman"/>
                <a:cs typeface="Times New Roman"/>
              </a:rPr>
              <a:t> </a:t>
            </a:r>
            <a:r>
              <a:rPr sz="900" dirty="0">
                <a:latin typeface="Times New Roman"/>
                <a:cs typeface="Times New Roman"/>
              </a:rPr>
              <a:t>%</a:t>
            </a:r>
            <a:r>
              <a:rPr sz="900" spc="-15" dirty="0">
                <a:latin typeface="Times New Roman"/>
                <a:cs typeface="Times New Roman"/>
              </a:rPr>
              <a:t> </a:t>
            </a:r>
            <a:r>
              <a:rPr sz="900" dirty="0">
                <a:latin typeface="Times New Roman"/>
                <a:cs typeface="Times New Roman"/>
              </a:rPr>
              <a:t>of</a:t>
            </a:r>
            <a:r>
              <a:rPr sz="900" spc="-20" dirty="0">
                <a:latin typeface="Times New Roman"/>
                <a:cs typeface="Times New Roman"/>
              </a:rPr>
              <a:t> </a:t>
            </a:r>
            <a:r>
              <a:rPr sz="900" dirty="0">
                <a:latin typeface="Times New Roman"/>
                <a:cs typeface="Times New Roman"/>
              </a:rPr>
              <a:t>the</a:t>
            </a:r>
            <a:r>
              <a:rPr sz="900" spc="-15" dirty="0">
                <a:latin typeface="Times New Roman"/>
                <a:cs typeface="Times New Roman"/>
              </a:rPr>
              <a:t> </a:t>
            </a:r>
            <a:r>
              <a:rPr sz="900" spc="-5" dirty="0">
                <a:latin typeface="Times New Roman"/>
                <a:cs typeface="Times New Roman"/>
              </a:rPr>
              <a:t>declared </a:t>
            </a:r>
            <a:r>
              <a:rPr sz="900" spc="-210" dirty="0">
                <a:latin typeface="Times New Roman"/>
                <a:cs typeface="Times New Roman"/>
              </a:rPr>
              <a:t> </a:t>
            </a:r>
            <a:r>
              <a:rPr sz="900" spc="-5" dirty="0">
                <a:latin typeface="Times New Roman"/>
                <a:cs typeface="Times New Roman"/>
              </a:rPr>
              <a:t>purchase price </a:t>
            </a:r>
            <a:r>
              <a:rPr sz="900" dirty="0">
                <a:latin typeface="Times New Roman"/>
                <a:cs typeface="Times New Roman"/>
              </a:rPr>
              <a:t>and </a:t>
            </a:r>
            <a:r>
              <a:rPr sz="900" spc="5" dirty="0">
                <a:latin typeface="Times New Roman"/>
                <a:cs typeface="Times New Roman"/>
              </a:rPr>
              <a:t> </a:t>
            </a:r>
            <a:r>
              <a:rPr sz="900" spc="-5" dirty="0">
                <a:latin typeface="Times New Roman"/>
                <a:cs typeface="Times New Roman"/>
              </a:rPr>
              <a:t>sundries</a:t>
            </a:r>
            <a:endParaRPr sz="900" dirty="0">
              <a:latin typeface="Times New Roman"/>
              <a:cs typeface="Times New Roman"/>
            </a:endParaRPr>
          </a:p>
        </p:txBody>
      </p:sp>
      <p:sp>
        <p:nvSpPr>
          <p:cNvPr id="33" name="object 33"/>
          <p:cNvSpPr txBox="1"/>
          <p:nvPr/>
        </p:nvSpPr>
        <p:spPr>
          <a:xfrm>
            <a:off x="3595019" y="2976247"/>
            <a:ext cx="588332" cy="438774"/>
          </a:xfrm>
          <a:prstGeom prst="rect">
            <a:avLst/>
          </a:prstGeom>
        </p:spPr>
        <p:txBody>
          <a:bodyPr vert="horz" wrap="square" lIns="0" tIns="12700" rIns="0" bIns="0" rtlCol="0">
            <a:spAutoFit/>
          </a:bodyPr>
          <a:lstStyle/>
          <a:p>
            <a:pPr marL="110489" marR="5080" indent="-98425">
              <a:lnSpc>
                <a:spcPct val="147200"/>
              </a:lnSpc>
              <a:spcBef>
                <a:spcPts val="100"/>
              </a:spcBef>
            </a:pPr>
            <a:r>
              <a:rPr sz="1000" b="1" spc="-25" dirty="0">
                <a:latin typeface="Times New Roman"/>
                <a:cs typeface="Times New Roman"/>
              </a:rPr>
              <a:t>T</a:t>
            </a:r>
            <a:r>
              <a:rPr sz="1000" b="1" dirty="0">
                <a:latin typeface="Times New Roman"/>
                <a:cs typeface="Times New Roman"/>
              </a:rPr>
              <a:t>it</a:t>
            </a:r>
            <a:r>
              <a:rPr sz="1000" b="1" spc="-5" dirty="0">
                <a:latin typeface="Times New Roman"/>
                <a:cs typeface="Times New Roman"/>
              </a:rPr>
              <a:t>l</a:t>
            </a:r>
            <a:r>
              <a:rPr sz="1000" b="1" dirty="0">
                <a:latin typeface="Times New Roman"/>
                <a:cs typeface="Times New Roman"/>
              </a:rPr>
              <a:t>e Deed  Checks</a:t>
            </a:r>
            <a:endParaRPr sz="1000" dirty="0">
              <a:latin typeface="Times New Roman"/>
              <a:cs typeface="Times New Roman"/>
            </a:endParaRPr>
          </a:p>
        </p:txBody>
      </p:sp>
      <p:sp>
        <p:nvSpPr>
          <p:cNvPr id="39" name="object 19">
            <a:extLst>
              <a:ext uri="{FF2B5EF4-FFF2-40B4-BE49-F238E27FC236}">
                <a16:creationId xmlns:a16="http://schemas.microsoft.com/office/drawing/2014/main" xmlns="" id="{30E45C28-A34E-884F-8182-3353390166D7}"/>
              </a:ext>
            </a:extLst>
          </p:cNvPr>
          <p:cNvSpPr/>
          <p:nvPr/>
        </p:nvSpPr>
        <p:spPr>
          <a:xfrm flipH="1">
            <a:off x="2468527" y="2137476"/>
            <a:ext cx="45719" cy="1868260"/>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40" name="object 20">
            <a:extLst>
              <a:ext uri="{FF2B5EF4-FFF2-40B4-BE49-F238E27FC236}">
                <a16:creationId xmlns:a16="http://schemas.microsoft.com/office/drawing/2014/main" xmlns="" id="{8D907551-A363-C447-9188-655B615BDDE3}"/>
              </a:ext>
            </a:extLst>
          </p:cNvPr>
          <p:cNvSpPr/>
          <p:nvPr/>
        </p:nvSpPr>
        <p:spPr>
          <a:xfrm>
            <a:off x="2399050" y="4005957"/>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41" name="object 20">
            <a:extLst>
              <a:ext uri="{FF2B5EF4-FFF2-40B4-BE49-F238E27FC236}">
                <a16:creationId xmlns:a16="http://schemas.microsoft.com/office/drawing/2014/main" xmlns="" id="{14BC88A3-4410-9F4D-92FD-313B20625EB8}"/>
              </a:ext>
            </a:extLst>
          </p:cNvPr>
          <p:cNvSpPr/>
          <p:nvPr/>
        </p:nvSpPr>
        <p:spPr>
          <a:xfrm>
            <a:off x="1942205" y="2662255"/>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42" name="object 4">
            <a:extLst>
              <a:ext uri="{FF2B5EF4-FFF2-40B4-BE49-F238E27FC236}">
                <a16:creationId xmlns:a16="http://schemas.microsoft.com/office/drawing/2014/main" xmlns="" id="{49D21B07-7A4C-2848-81DA-70300239D0EA}"/>
              </a:ext>
            </a:extLst>
          </p:cNvPr>
          <p:cNvSpPr txBox="1"/>
          <p:nvPr/>
        </p:nvSpPr>
        <p:spPr>
          <a:xfrm>
            <a:off x="2032776" y="4260665"/>
            <a:ext cx="917218" cy="566822"/>
          </a:xfrm>
          <a:prstGeom prst="rect">
            <a:avLst/>
          </a:prstGeom>
        </p:spPr>
        <p:txBody>
          <a:bodyPr vert="horz" wrap="square" lIns="0" tIns="12700" rIns="0" bIns="0" rtlCol="0">
            <a:spAutoFit/>
          </a:bodyPr>
          <a:lstStyle/>
          <a:p>
            <a:pPr marL="12700" algn="ctr">
              <a:spcBef>
                <a:spcPts val="100"/>
              </a:spcBef>
            </a:pPr>
            <a:r>
              <a:rPr lang="tr-TR" sz="1200" b="1" spc="-5" dirty="0" err="1">
                <a:latin typeface="Times New Roman"/>
                <a:cs typeface="Times New Roman"/>
              </a:rPr>
              <a:t>Tax</a:t>
            </a:r>
            <a:r>
              <a:rPr lang="tr-TR" sz="1200" b="1" spc="-5" dirty="0">
                <a:latin typeface="Times New Roman"/>
                <a:cs typeface="Times New Roman"/>
              </a:rPr>
              <a:t> </a:t>
            </a:r>
            <a:r>
              <a:rPr lang="tr-TR" sz="1200" b="1" spc="-5" dirty="0" err="1">
                <a:latin typeface="Times New Roman"/>
                <a:cs typeface="Times New Roman"/>
              </a:rPr>
              <a:t>Number</a:t>
            </a:r>
            <a:r>
              <a:rPr lang="tr-TR" sz="1200" b="1" spc="-5" dirty="0">
                <a:latin typeface="Times New Roman"/>
                <a:cs typeface="Times New Roman"/>
              </a:rPr>
              <a:t> &amp; Bank </a:t>
            </a:r>
            <a:r>
              <a:rPr lang="tr-TR" sz="1200" b="1" spc="-5" dirty="0" err="1">
                <a:latin typeface="Times New Roman"/>
                <a:cs typeface="Times New Roman"/>
              </a:rPr>
              <a:t>Account</a:t>
            </a:r>
            <a:endParaRPr sz="1200" dirty="0">
              <a:latin typeface="Times New Roman"/>
              <a:cs typeface="Times New Roman"/>
            </a:endParaRPr>
          </a:p>
        </p:txBody>
      </p:sp>
      <p:sp>
        <p:nvSpPr>
          <p:cNvPr id="43" name="object 4">
            <a:extLst>
              <a:ext uri="{FF2B5EF4-FFF2-40B4-BE49-F238E27FC236}">
                <a16:creationId xmlns:a16="http://schemas.microsoft.com/office/drawing/2014/main" xmlns="" id="{66FC9C93-4B62-4943-BF66-773101266FEE}"/>
              </a:ext>
            </a:extLst>
          </p:cNvPr>
          <p:cNvSpPr txBox="1"/>
          <p:nvPr/>
        </p:nvSpPr>
        <p:spPr>
          <a:xfrm>
            <a:off x="2503214" y="3228600"/>
            <a:ext cx="917218" cy="394980"/>
          </a:xfrm>
          <a:prstGeom prst="rect">
            <a:avLst/>
          </a:prstGeom>
        </p:spPr>
        <p:txBody>
          <a:bodyPr vert="horz" wrap="square" lIns="0" tIns="12700" rIns="0" bIns="0" rtlCol="0">
            <a:spAutoFit/>
          </a:bodyPr>
          <a:lstStyle/>
          <a:p>
            <a:pPr marL="12700" algn="ctr">
              <a:spcBef>
                <a:spcPts val="100"/>
              </a:spcBef>
            </a:pPr>
            <a:r>
              <a:rPr lang="tr-TR" sz="1200" b="1" spc="-5" dirty="0" err="1">
                <a:latin typeface="Times New Roman"/>
                <a:cs typeface="Times New Roman"/>
              </a:rPr>
              <a:t>PoA</a:t>
            </a:r>
            <a:endParaRPr lang="tr-TR" sz="1200" b="1" spc="-5" dirty="0">
              <a:latin typeface="Times New Roman"/>
              <a:cs typeface="Times New Roman"/>
            </a:endParaRPr>
          </a:p>
          <a:p>
            <a:pPr marL="12700" algn="ctr">
              <a:spcBef>
                <a:spcPts val="100"/>
              </a:spcBef>
            </a:pPr>
            <a:r>
              <a:rPr lang="tr-TR" sz="1200" spc="-5" dirty="0" err="1">
                <a:latin typeface="Times New Roman"/>
                <a:cs typeface="Times New Roman"/>
              </a:rPr>
              <a:t>Notary</a:t>
            </a:r>
            <a:r>
              <a:rPr lang="tr-TR" sz="1200" spc="-5" dirty="0">
                <a:latin typeface="Times New Roman"/>
                <a:cs typeface="Times New Roman"/>
              </a:rPr>
              <a:t> </a:t>
            </a:r>
            <a:r>
              <a:rPr lang="tr-TR" sz="1200" spc="-5" dirty="0" err="1">
                <a:latin typeface="Times New Roman"/>
                <a:cs typeface="Times New Roman"/>
              </a:rPr>
              <a:t>Costs</a:t>
            </a:r>
            <a:r>
              <a:rPr lang="tr-TR" sz="1200" spc="-5" dirty="0">
                <a:latin typeface="Times New Roman"/>
                <a:cs typeface="Times New Roman"/>
              </a:rPr>
              <a:t> </a:t>
            </a:r>
          </a:p>
        </p:txBody>
      </p:sp>
      <p:grpSp>
        <p:nvGrpSpPr>
          <p:cNvPr id="45" name="object 18">
            <a:extLst>
              <a:ext uri="{FF2B5EF4-FFF2-40B4-BE49-F238E27FC236}">
                <a16:creationId xmlns:a16="http://schemas.microsoft.com/office/drawing/2014/main" xmlns="" id="{A42AA3C6-F45D-6444-85E3-9632EFDA35FA}"/>
              </a:ext>
            </a:extLst>
          </p:cNvPr>
          <p:cNvGrpSpPr/>
          <p:nvPr/>
        </p:nvGrpSpPr>
        <p:grpSpPr>
          <a:xfrm>
            <a:off x="3729657" y="2120664"/>
            <a:ext cx="230391" cy="703020"/>
            <a:chOff x="1606921" y="1534984"/>
            <a:chExt cx="230391" cy="2039434"/>
          </a:xfrm>
        </p:grpSpPr>
        <p:sp>
          <p:nvSpPr>
            <p:cNvPr id="46" name="object 19">
              <a:extLst>
                <a:ext uri="{FF2B5EF4-FFF2-40B4-BE49-F238E27FC236}">
                  <a16:creationId xmlns:a16="http://schemas.microsoft.com/office/drawing/2014/main" xmlns="" id="{C3CA7AD0-2C14-2F40-BD1C-27099572ED02}"/>
                </a:ext>
              </a:extLst>
            </p:cNvPr>
            <p:cNvSpPr/>
            <p:nvPr/>
          </p:nvSpPr>
          <p:spPr>
            <a:xfrm flipH="1">
              <a:off x="1676397" y="1534984"/>
              <a:ext cx="45719" cy="1868616"/>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47" name="object 20">
              <a:extLst>
                <a:ext uri="{FF2B5EF4-FFF2-40B4-BE49-F238E27FC236}">
                  <a16:creationId xmlns:a16="http://schemas.microsoft.com/office/drawing/2014/main" xmlns="" id="{D9636C8F-1DC3-F749-91C7-D8E2490FF6DD}"/>
                </a:ext>
              </a:extLst>
            </p:cNvPr>
            <p:cNvSpPr/>
            <p:nvPr/>
          </p:nvSpPr>
          <p:spPr>
            <a:xfrm>
              <a:off x="1606921" y="3167384"/>
              <a:ext cx="230391" cy="407034"/>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48" name="object 18">
            <a:extLst>
              <a:ext uri="{FF2B5EF4-FFF2-40B4-BE49-F238E27FC236}">
                <a16:creationId xmlns:a16="http://schemas.microsoft.com/office/drawing/2014/main" xmlns="" id="{96454F0C-9AD4-1544-B554-23067740379F}"/>
              </a:ext>
            </a:extLst>
          </p:cNvPr>
          <p:cNvGrpSpPr/>
          <p:nvPr/>
        </p:nvGrpSpPr>
        <p:grpSpPr>
          <a:xfrm>
            <a:off x="4493211" y="1981201"/>
            <a:ext cx="230391" cy="1518675"/>
            <a:chOff x="1606921" y="2055740"/>
            <a:chExt cx="230391" cy="1518675"/>
          </a:xfrm>
        </p:grpSpPr>
        <p:sp>
          <p:nvSpPr>
            <p:cNvPr id="49" name="object 19">
              <a:extLst>
                <a:ext uri="{FF2B5EF4-FFF2-40B4-BE49-F238E27FC236}">
                  <a16:creationId xmlns:a16="http://schemas.microsoft.com/office/drawing/2014/main" xmlns="" id="{8D36CC8A-46EE-9B40-9AE8-A2E2FF099372}"/>
                </a:ext>
              </a:extLst>
            </p:cNvPr>
            <p:cNvSpPr/>
            <p:nvPr/>
          </p:nvSpPr>
          <p:spPr>
            <a:xfrm flipH="1">
              <a:off x="1676396" y="2055740"/>
              <a:ext cx="56742" cy="1347860"/>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50" name="object 20">
              <a:extLst>
                <a:ext uri="{FF2B5EF4-FFF2-40B4-BE49-F238E27FC236}">
                  <a16:creationId xmlns:a16="http://schemas.microsoft.com/office/drawing/2014/main" xmlns="" id="{9D599942-2728-6C47-AE25-0D739B5C9968}"/>
                </a:ext>
              </a:extLst>
            </p:cNvPr>
            <p:cNvSpPr/>
            <p:nvPr/>
          </p:nvSpPr>
          <p:spPr>
            <a:xfrm>
              <a:off x="1606921" y="3403464"/>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38" name="Sol Sağ Ok 37">
            <a:extLst>
              <a:ext uri="{FF2B5EF4-FFF2-40B4-BE49-F238E27FC236}">
                <a16:creationId xmlns:a16="http://schemas.microsoft.com/office/drawing/2014/main" xmlns="" id="{82FCE534-314B-E542-95E0-7C076C62BE0B}"/>
              </a:ext>
            </a:extLst>
          </p:cNvPr>
          <p:cNvSpPr/>
          <p:nvPr/>
        </p:nvSpPr>
        <p:spPr>
          <a:xfrm>
            <a:off x="2093472" y="1689813"/>
            <a:ext cx="2536173" cy="360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1" name="Metin kutusu 50">
            <a:extLst>
              <a:ext uri="{FF2B5EF4-FFF2-40B4-BE49-F238E27FC236}">
                <a16:creationId xmlns:a16="http://schemas.microsoft.com/office/drawing/2014/main" xmlns="" id="{DBF52625-10D2-4341-A684-5B4EF5938616}"/>
              </a:ext>
            </a:extLst>
          </p:cNvPr>
          <p:cNvSpPr txBox="1"/>
          <p:nvPr/>
        </p:nvSpPr>
        <p:spPr>
          <a:xfrm>
            <a:off x="2745042" y="1380499"/>
            <a:ext cx="1233030" cy="276999"/>
          </a:xfrm>
          <a:prstGeom prst="rect">
            <a:avLst/>
          </a:prstGeom>
          <a:noFill/>
        </p:spPr>
        <p:txBody>
          <a:bodyPr wrap="none" rtlCol="0">
            <a:spAutoFit/>
          </a:bodyPr>
          <a:lstStyle/>
          <a:p>
            <a:r>
              <a:rPr lang="tr-TR" sz="1200" dirty="0" err="1">
                <a:latin typeface="Times New Roman" panose="02020603050405020304" pitchFamily="18" charset="0"/>
                <a:cs typeface="Times New Roman" panose="02020603050405020304" pitchFamily="18" charset="0"/>
              </a:rPr>
              <a:t>One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week</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aprox</a:t>
            </a:r>
            <a:r>
              <a:rPr lang="tr-TR" sz="1200" dirty="0">
                <a:latin typeface="Times New Roman" panose="02020603050405020304" pitchFamily="18" charset="0"/>
                <a:cs typeface="Times New Roman" panose="02020603050405020304" pitchFamily="18" charset="0"/>
              </a:rPr>
              <a:t>.</a:t>
            </a:r>
          </a:p>
        </p:txBody>
      </p:sp>
      <p:grpSp>
        <p:nvGrpSpPr>
          <p:cNvPr id="52" name="object 18">
            <a:extLst>
              <a:ext uri="{FF2B5EF4-FFF2-40B4-BE49-F238E27FC236}">
                <a16:creationId xmlns:a16="http://schemas.microsoft.com/office/drawing/2014/main" xmlns="" id="{13755CA4-86F0-8F43-9B34-943C96635F2B}"/>
              </a:ext>
            </a:extLst>
          </p:cNvPr>
          <p:cNvGrpSpPr/>
          <p:nvPr/>
        </p:nvGrpSpPr>
        <p:grpSpPr>
          <a:xfrm>
            <a:off x="6740472" y="2050694"/>
            <a:ext cx="219749" cy="1759307"/>
            <a:chOff x="1606921" y="1448201"/>
            <a:chExt cx="230391" cy="2126214"/>
          </a:xfrm>
        </p:grpSpPr>
        <p:sp>
          <p:nvSpPr>
            <p:cNvPr id="53" name="object 19">
              <a:extLst>
                <a:ext uri="{FF2B5EF4-FFF2-40B4-BE49-F238E27FC236}">
                  <a16:creationId xmlns:a16="http://schemas.microsoft.com/office/drawing/2014/main" xmlns="" id="{61A404CA-5F31-D245-A05F-DDCA5C609299}"/>
                </a:ext>
              </a:extLst>
            </p:cNvPr>
            <p:cNvSpPr/>
            <p:nvPr/>
          </p:nvSpPr>
          <p:spPr>
            <a:xfrm flipH="1">
              <a:off x="1676397" y="1448201"/>
              <a:ext cx="45719" cy="1955399"/>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54" name="object 20">
              <a:extLst>
                <a:ext uri="{FF2B5EF4-FFF2-40B4-BE49-F238E27FC236}">
                  <a16:creationId xmlns:a16="http://schemas.microsoft.com/office/drawing/2014/main" xmlns="" id="{5F7723F5-0E16-6D4D-84BA-C50505B8714E}"/>
                </a:ext>
              </a:extLst>
            </p:cNvPr>
            <p:cNvSpPr/>
            <p:nvPr/>
          </p:nvSpPr>
          <p:spPr>
            <a:xfrm>
              <a:off x="1606921" y="3403464"/>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grpSp>
        <p:nvGrpSpPr>
          <p:cNvPr id="56" name="object 18">
            <a:extLst>
              <a:ext uri="{FF2B5EF4-FFF2-40B4-BE49-F238E27FC236}">
                <a16:creationId xmlns:a16="http://schemas.microsoft.com/office/drawing/2014/main" xmlns="" id="{DBB9A330-98B1-A84C-B3A2-B1640E5BA250}"/>
              </a:ext>
            </a:extLst>
          </p:cNvPr>
          <p:cNvGrpSpPr/>
          <p:nvPr/>
        </p:nvGrpSpPr>
        <p:grpSpPr>
          <a:xfrm>
            <a:off x="9395952" y="2050694"/>
            <a:ext cx="201397" cy="1759307"/>
            <a:chOff x="1606921" y="1448201"/>
            <a:chExt cx="230391" cy="2126214"/>
          </a:xfrm>
        </p:grpSpPr>
        <p:sp>
          <p:nvSpPr>
            <p:cNvPr id="57" name="object 19">
              <a:extLst>
                <a:ext uri="{FF2B5EF4-FFF2-40B4-BE49-F238E27FC236}">
                  <a16:creationId xmlns:a16="http://schemas.microsoft.com/office/drawing/2014/main" xmlns="" id="{CC68A161-D191-F344-A6E4-9040D5CDD2C6}"/>
                </a:ext>
              </a:extLst>
            </p:cNvPr>
            <p:cNvSpPr/>
            <p:nvPr/>
          </p:nvSpPr>
          <p:spPr>
            <a:xfrm flipH="1">
              <a:off x="1676397" y="1448201"/>
              <a:ext cx="45719" cy="1955399"/>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58" name="object 20">
              <a:extLst>
                <a:ext uri="{FF2B5EF4-FFF2-40B4-BE49-F238E27FC236}">
                  <a16:creationId xmlns:a16="http://schemas.microsoft.com/office/drawing/2014/main" xmlns="" id="{3542CE4A-1157-F349-A0C7-B969B5399B8D}"/>
                </a:ext>
              </a:extLst>
            </p:cNvPr>
            <p:cNvSpPr/>
            <p:nvPr/>
          </p:nvSpPr>
          <p:spPr>
            <a:xfrm>
              <a:off x="1606921" y="3403464"/>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60" name="Sol Sağ Ok 59">
            <a:extLst>
              <a:ext uri="{FF2B5EF4-FFF2-40B4-BE49-F238E27FC236}">
                <a16:creationId xmlns:a16="http://schemas.microsoft.com/office/drawing/2014/main" xmlns="" id="{76C23991-5575-9045-9856-98D43FFFF394}"/>
              </a:ext>
            </a:extLst>
          </p:cNvPr>
          <p:cNvSpPr/>
          <p:nvPr/>
        </p:nvSpPr>
        <p:spPr>
          <a:xfrm>
            <a:off x="6850345" y="1806952"/>
            <a:ext cx="2646304" cy="3447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1" name="Resim 60" descr="02_EN">
            <a:extLst>
              <a:ext uri="{FF2B5EF4-FFF2-40B4-BE49-F238E27FC236}">
                <a16:creationId xmlns:a16="http://schemas.microsoft.com/office/drawing/2014/main" xmlns="" id="{46BEE2BA-41D6-1B4C-96A3-4A28B28AAD7F}"/>
              </a:ext>
            </a:extLst>
          </p:cNvPr>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570278" y="337821"/>
            <a:ext cx="1588579" cy="653587"/>
          </a:xfrm>
          <a:prstGeom prst="rect">
            <a:avLst/>
          </a:prstGeom>
          <a:solidFill>
            <a:srgbClr val="000000"/>
          </a:solidFill>
          <a:ln w="38100" cmpd="thinThick">
            <a:solidFill>
              <a:srgbClr val="000000"/>
            </a:solidFill>
            <a:miter lim="800000"/>
            <a:headEnd/>
            <a:tailEnd/>
          </a:ln>
          <a:effectLst/>
        </p:spPr>
      </p:pic>
      <p:grpSp>
        <p:nvGrpSpPr>
          <p:cNvPr id="5" name="object 18">
            <a:extLst>
              <a:ext uri="{FF2B5EF4-FFF2-40B4-BE49-F238E27FC236}">
                <a16:creationId xmlns:a16="http://schemas.microsoft.com/office/drawing/2014/main" xmlns="" id="{8125468D-5B2E-11F2-8BF0-8ADD57CC58F2}"/>
              </a:ext>
            </a:extLst>
          </p:cNvPr>
          <p:cNvGrpSpPr/>
          <p:nvPr/>
        </p:nvGrpSpPr>
        <p:grpSpPr>
          <a:xfrm>
            <a:off x="7346355" y="2653919"/>
            <a:ext cx="219749" cy="1759307"/>
            <a:chOff x="1606921" y="1448201"/>
            <a:chExt cx="230391" cy="2126214"/>
          </a:xfrm>
        </p:grpSpPr>
        <p:sp>
          <p:nvSpPr>
            <p:cNvPr id="7" name="object 19">
              <a:extLst>
                <a:ext uri="{FF2B5EF4-FFF2-40B4-BE49-F238E27FC236}">
                  <a16:creationId xmlns:a16="http://schemas.microsoft.com/office/drawing/2014/main" xmlns="" id="{3E2998E6-09D5-044F-482E-06FCF87610A5}"/>
                </a:ext>
              </a:extLst>
            </p:cNvPr>
            <p:cNvSpPr/>
            <p:nvPr/>
          </p:nvSpPr>
          <p:spPr>
            <a:xfrm flipH="1">
              <a:off x="1676397" y="1448201"/>
              <a:ext cx="45719" cy="1955399"/>
            </a:xfrm>
            <a:custGeom>
              <a:avLst/>
              <a:gdLst/>
              <a:ahLst/>
              <a:cxnLst/>
              <a:rect l="l" t="t" r="r" b="b"/>
              <a:pathLst>
                <a:path h="1422400">
                  <a:moveTo>
                    <a:pt x="0" y="0"/>
                  </a:moveTo>
                  <a:lnTo>
                    <a:pt x="0" y="1422399"/>
                  </a:lnTo>
                </a:path>
              </a:pathLst>
            </a:custGeom>
            <a:ln w="12699">
              <a:solidFill>
                <a:srgbClr val="000000"/>
              </a:solidFill>
            </a:ln>
          </p:spPr>
          <p:txBody>
            <a:bodyPr wrap="square" lIns="0" tIns="0" rIns="0" bIns="0" rtlCol="0"/>
            <a:lstStyle/>
            <a:p>
              <a:endParaRPr/>
            </a:p>
          </p:txBody>
        </p:sp>
        <p:sp>
          <p:nvSpPr>
            <p:cNvPr id="9" name="object 20">
              <a:extLst>
                <a:ext uri="{FF2B5EF4-FFF2-40B4-BE49-F238E27FC236}">
                  <a16:creationId xmlns:a16="http://schemas.microsoft.com/office/drawing/2014/main" xmlns="" id="{745D4E6A-E922-042D-2705-69E4BE2C288B}"/>
                </a:ext>
              </a:extLst>
            </p:cNvPr>
            <p:cNvSpPr/>
            <p:nvPr/>
          </p:nvSpPr>
          <p:spPr>
            <a:xfrm>
              <a:off x="1606921" y="3403464"/>
              <a:ext cx="230391" cy="170951"/>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pSp>
      <p:sp>
        <p:nvSpPr>
          <p:cNvPr id="10" name="object 8">
            <a:extLst>
              <a:ext uri="{FF2B5EF4-FFF2-40B4-BE49-F238E27FC236}">
                <a16:creationId xmlns:a16="http://schemas.microsoft.com/office/drawing/2014/main" xmlns="" id="{F8EFD8DD-5E43-5284-AB32-CD029EAB5701}"/>
              </a:ext>
            </a:extLst>
          </p:cNvPr>
          <p:cNvSpPr txBox="1"/>
          <p:nvPr/>
        </p:nvSpPr>
        <p:spPr>
          <a:xfrm>
            <a:off x="6227199" y="4632724"/>
            <a:ext cx="2646304" cy="202620"/>
          </a:xfrm>
          <a:prstGeom prst="rect">
            <a:avLst/>
          </a:prstGeom>
        </p:spPr>
        <p:txBody>
          <a:bodyPr vert="horz" wrap="square" lIns="0" tIns="22860" rIns="0" bIns="0" rtlCol="0">
            <a:spAutoFit/>
          </a:bodyPr>
          <a:lstStyle/>
          <a:p>
            <a:pPr marL="280670" marR="5080" indent="-268605" algn="ctr">
              <a:lnSpc>
                <a:spcPts val="1400"/>
              </a:lnSpc>
              <a:spcBef>
                <a:spcPts val="180"/>
              </a:spcBef>
            </a:pPr>
            <a:r>
              <a:rPr lang="tr-TR" sz="1200" b="1" dirty="0" err="1">
                <a:latin typeface="Times New Roman"/>
                <a:cs typeface="Times New Roman"/>
              </a:rPr>
              <a:t>Foreign</a:t>
            </a:r>
            <a:r>
              <a:rPr lang="tr-TR" sz="1200" b="1" dirty="0">
                <a:latin typeface="Times New Roman"/>
                <a:cs typeface="Times New Roman"/>
              </a:rPr>
              <a:t> </a:t>
            </a:r>
            <a:r>
              <a:rPr lang="tr-TR" sz="1200" b="1" dirty="0" err="1">
                <a:latin typeface="Times New Roman"/>
                <a:cs typeface="Times New Roman"/>
              </a:rPr>
              <a:t>currency</a:t>
            </a:r>
            <a:r>
              <a:rPr lang="tr-TR" sz="1200" b="1" dirty="0">
                <a:latin typeface="Times New Roman"/>
                <a:cs typeface="Times New Roman"/>
              </a:rPr>
              <a:t> </a:t>
            </a:r>
            <a:r>
              <a:rPr lang="tr-TR" sz="1200" b="1" dirty="0" err="1">
                <a:latin typeface="Times New Roman"/>
                <a:cs typeface="Times New Roman"/>
              </a:rPr>
              <a:t>exchange</a:t>
            </a:r>
            <a:r>
              <a:rPr lang="tr-TR" sz="1200" b="1" dirty="0">
                <a:latin typeface="Times New Roman"/>
                <a:cs typeface="Times New Roman"/>
              </a:rPr>
              <a:t> </a:t>
            </a:r>
            <a:r>
              <a:rPr lang="tr-TR" sz="1200" b="1" dirty="0" err="1">
                <a:latin typeface="Times New Roman"/>
                <a:cs typeface="Times New Roman"/>
              </a:rPr>
              <a:t>certificate</a:t>
            </a:r>
            <a:endParaRPr sz="1200" b="1"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185618" y="1843950"/>
            <a:ext cx="9820763" cy="3539430"/>
          </a:xfrm>
          <a:prstGeom prst="rect">
            <a:avLst/>
          </a:prstGeom>
          <a:noFill/>
        </p:spPr>
        <p:txBody>
          <a:bodyPr wrap="square" rtlCol="0">
            <a:spAutoFit/>
          </a:bodyPr>
          <a:lstStyle/>
          <a:p>
            <a:pPr algn="ctr"/>
            <a:r>
              <a:rPr lang="tr-TR" sz="2800" b="1" dirty="0" err="1"/>
              <a:t>Off</a:t>
            </a:r>
            <a:r>
              <a:rPr lang="tr-TR" sz="2800" b="1" dirty="0"/>
              <a:t>-Plan (Topraktan) Alımlar</a:t>
            </a:r>
          </a:p>
          <a:p>
            <a:endParaRPr lang="tr-TR" sz="2800" b="1" dirty="0"/>
          </a:p>
          <a:p>
            <a:pPr marL="342900" indent="-342900">
              <a:buFont typeface="Wingdings" pitchFamily="2" charset="2"/>
              <a:buChar char="Ø"/>
            </a:pPr>
            <a:r>
              <a:rPr lang="tr-TR" sz="2400" dirty="0"/>
              <a:t>Kat karşılığı sözleşmesinde hak ediş ve yetkiler</a:t>
            </a:r>
          </a:p>
          <a:p>
            <a:pPr marL="342900" indent="-342900">
              <a:buFont typeface="Wingdings" pitchFamily="2" charset="2"/>
              <a:buChar char="Ø"/>
            </a:pPr>
            <a:r>
              <a:rPr lang="tr-TR" sz="2400" dirty="0"/>
              <a:t>İnşaat aşamaları ile uyumlu ödeme</a:t>
            </a:r>
          </a:p>
          <a:p>
            <a:pPr marL="342900" indent="-342900">
              <a:buFont typeface="Wingdings" pitchFamily="2" charset="2"/>
              <a:buChar char="Ø"/>
            </a:pPr>
            <a:r>
              <a:rPr lang="tr-TR" sz="2400" dirty="0"/>
              <a:t>Ödemenin ağırlığının tapu devrine bırakılması </a:t>
            </a:r>
          </a:p>
          <a:p>
            <a:pPr marL="342900" indent="-342900">
              <a:buFont typeface="Wingdings" pitchFamily="2" charset="2"/>
              <a:buChar char="Ø"/>
            </a:pPr>
            <a:r>
              <a:rPr lang="tr-TR" sz="2400" dirty="0"/>
              <a:t>İlave güvenceler istenmesi </a:t>
            </a:r>
          </a:p>
          <a:p>
            <a:pPr marL="342900" indent="-342900">
              <a:buFont typeface="Wingdings" pitchFamily="2" charset="2"/>
              <a:buChar char="Ø"/>
            </a:pPr>
            <a:r>
              <a:rPr lang="tr-TR" sz="2400" b="1" dirty="0"/>
              <a:t>Müteahhit eğer tüm projeyi büyük oranda tamamlayamazsa, alıcı mülkiyet hakkını kazanamıyor (yerleşik Yargıtay içtihatları).  </a:t>
            </a:r>
          </a:p>
        </p:txBody>
      </p:sp>
    </p:spTree>
    <p:extLst>
      <p:ext uri="{BB962C8B-B14F-4D97-AF65-F5344CB8AC3E}">
        <p14:creationId xmlns:p14="http://schemas.microsoft.com/office/powerpoint/2010/main" val="344806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871955" y="1413063"/>
            <a:ext cx="8448089" cy="4031873"/>
          </a:xfrm>
          <a:prstGeom prst="rect">
            <a:avLst/>
          </a:prstGeom>
          <a:noFill/>
        </p:spPr>
        <p:txBody>
          <a:bodyPr wrap="square" rtlCol="0">
            <a:spAutoFit/>
          </a:bodyPr>
          <a:lstStyle/>
          <a:p>
            <a:pPr algn="ctr"/>
            <a:r>
              <a:rPr lang="tr-TR" sz="2800" b="1" dirty="0"/>
              <a:t>Yabancıların Miras Yoluyla Gayrimenkul Edinimleri</a:t>
            </a:r>
          </a:p>
          <a:p>
            <a:pPr algn="ctr"/>
            <a:endParaRPr lang="tr-TR" sz="2800" b="1" dirty="0"/>
          </a:p>
          <a:p>
            <a:pPr algn="ctr"/>
            <a:endParaRPr lang="tr-TR" sz="2800" b="1" dirty="0"/>
          </a:p>
          <a:p>
            <a:pPr algn="ctr"/>
            <a:r>
              <a:rPr lang="tr-TR" sz="3200" b="1" dirty="0"/>
              <a:t>Avukatın Rolü: </a:t>
            </a:r>
          </a:p>
          <a:p>
            <a:pPr algn="ctr"/>
            <a:r>
              <a:rPr lang="tr-TR" sz="3200" b="1" dirty="0"/>
              <a:t>Mirasın İlgililerin Arzularına Uygun İntikali</a:t>
            </a:r>
          </a:p>
          <a:p>
            <a:pPr algn="ctr"/>
            <a:endParaRPr lang="tr-TR" sz="3200" b="1" dirty="0"/>
          </a:p>
          <a:p>
            <a:pPr algn="ctr"/>
            <a:r>
              <a:rPr lang="tr-TR" sz="2400" dirty="0"/>
              <a:t>Tarafların üzerinde serbestçe tasarruf edebileceği hususlar </a:t>
            </a:r>
          </a:p>
        </p:txBody>
      </p:sp>
    </p:spTree>
    <p:extLst>
      <p:ext uri="{BB962C8B-B14F-4D97-AF65-F5344CB8AC3E}">
        <p14:creationId xmlns:p14="http://schemas.microsoft.com/office/powerpoint/2010/main" val="359114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147823" y="1443841"/>
            <a:ext cx="9896354" cy="4401205"/>
          </a:xfrm>
          <a:prstGeom prst="rect">
            <a:avLst/>
          </a:prstGeom>
          <a:noFill/>
        </p:spPr>
        <p:txBody>
          <a:bodyPr wrap="square" rtlCol="0">
            <a:spAutoFit/>
          </a:bodyPr>
          <a:lstStyle/>
          <a:p>
            <a:pPr algn="ctr"/>
            <a:endParaRPr lang="tr-TR" sz="2800" b="1" dirty="0"/>
          </a:p>
          <a:p>
            <a:pPr algn="ctr"/>
            <a:r>
              <a:rPr lang="tr-TR" sz="2800" b="1" dirty="0"/>
              <a:t>Ölen Yabancıya Ait Türkiye’deki Gayrimenkulün Mirasçıya İntikali </a:t>
            </a:r>
          </a:p>
          <a:p>
            <a:pPr algn="ctr"/>
            <a:endParaRPr lang="tr-TR" sz="2800" b="1" dirty="0"/>
          </a:p>
          <a:p>
            <a:pPr algn="ctr"/>
            <a:endParaRPr lang="tr-TR" sz="2800" b="1" dirty="0"/>
          </a:p>
          <a:p>
            <a:pPr marL="457200" indent="-457200" algn="ctr">
              <a:buFont typeface="Wingdings" pitchFamily="2" charset="2"/>
              <a:buChar char="Ø"/>
            </a:pPr>
            <a:r>
              <a:rPr lang="tr-TR" sz="2800" b="1" dirty="0"/>
              <a:t>Uygulanacak hukuk meselesi</a:t>
            </a:r>
          </a:p>
          <a:p>
            <a:pPr marL="457200" indent="-457200" algn="ctr">
              <a:buFont typeface="Wingdings" pitchFamily="2" charset="2"/>
              <a:buChar char="Ø"/>
            </a:pPr>
            <a:r>
              <a:rPr lang="tr-TR" sz="2800" b="1" dirty="0"/>
              <a:t>İlgililerin iradesi</a:t>
            </a:r>
          </a:p>
          <a:p>
            <a:pPr marL="457200" indent="-457200" algn="ctr">
              <a:buFont typeface="Wingdings" pitchFamily="2" charset="2"/>
              <a:buChar char="Ø"/>
            </a:pPr>
            <a:r>
              <a:rPr lang="tr-TR" sz="2800" b="1" dirty="0" err="1"/>
              <a:t>Statutory</a:t>
            </a:r>
            <a:r>
              <a:rPr lang="tr-TR" sz="2800" b="1" dirty="0"/>
              <a:t> </a:t>
            </a:r>
            <a:r>
              <a:rPr lang="tr-TR" sz="2800" b="1" dirty="0" err="1"/>
              <a:t>Declarations</a:t>
            </a:r>
            <a:r>
              <a:rPr lang="tr-TR" sz="2800" b="1" dirty="0"/>
              <a:t> </a:t>
            </a:r>
            <a:r>
              <a:rPr lang="tr-TR" sz="2800" b="1" dirty="0" err="1"/>
              <a:t>Act</a:t>
            </a:r>
            <a:r>
              <a:rPr lang="tr-TR" sz="2800" b="1" dirty="0"/>
              <a:t> 1835</a:t>
            </a:r>
          </a:p>
          <a:p>
            <a:pPr marL="457200" indent="-457200" algn="ctr">
              <a:buFont typeface="Wingdings" pitchFamily="2" charset="2"/>
              <a:buChar char="Ø"/>
            </a:pPr>
            <a:r>
              <a:rPr lang="tr-TR" sz="2800" b="1" dirty="0"/>
              <a:t>Uzman görüşü (HMK m.293)</a:t>
            </a:r>
          </a:p>
          <a:p>
            <a:endParaRPr lang="tr-TR" sz="2800" b="1" dirty="0"/>
          </a:p>
        </p:txBody>
      </p:sp>
    </p:spTree>
    <p:extLst>
      <p:ext uri="{BB962C8B-B14F-4D97-AF65-F5344CB8AC3E}">
        <p14:creationId xmlns:p14="http://schemas.microsoft.com/office/powerpoint/2010/main" val="176196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495063" y="982176"/>
            <a:ext cx="9201873" cy="4893647"/>
          </a:xfrm>
          <a:prstGeom prst="rect">
            <a:avLst/>
          </a:prstGeom>
          <a:noFill/>
        </p:spPr>
        <p:txBody>
          <a:bodyPr wrap="square" rtlCol="0">
            <a:spAutoFit/>
          </a:bodyPr>
          <a:lstStyle/>
          <a:p>
            <a:pPr algn="ctr"/>
            <a:r>
              <a:rPr lang="tr-TR" sz="2800" b="1" dirty="0"/>
              <a:t>Yabancıların Mülk Satımları</a:t>
            </a:r>
          </a:p>
          <a:p>
            <a:pPr algn="ctr"/>
            <a:endParaRPr lang="tr-TR" sz="2800" b="1" dirty="0"/>
          </a:p>
          <a:p>
            <a:pPr algn="ctr"/>
            <a:r>
              <a:rPr lang="tr-TR" sz="3200" b="1" dirty="0"/>
              <a:t>Avukatın Rolü: Satışın Güvenli ve Hızlı Biçimde Gerçekleşmesini  Sağlamak</a:t>
            </a:r>
          </a:p>
          <a:p>
            <a:pPr algn="ctr"/>
            <a:endParaRPr lang="tr-TR" sz="2400" dirty="0"/>
          </a:p>
          <a:p>
            <a:pPr marL="457200" indent="-457200" algn="just">
              <a:buFont typeface="Wingdings" pitchFamily="2" charset="2"/>
              <a:buChar char="Ø"/>
            </a:pPr>
            <a:r>
              <a:rPr lang="tr-TR" sz="2400" dirty="0"/>
              <a:t>Özel satım sözleşmesi (yol haritası ve banka)</a:t>
            </a:r>
          </a:p>
          <a:p>
            <a:pPr marL="457200" indent="-457200" algn="just">
              <a:buFont typeface="Wingdings" pitchFamily="2" charset="2"/>
              <a:buChar char="Ø"/>
            </a:pPr>
            <a:r>
              <a:rPr lang="tr-TR" sz="2400" dirty="0"/>
              <a:t>Para birimi </a:t>
            </a:r>
            <a:r>
              <a:rPr lang="tr-TR" sz="2400" b="1" dirty="0"/>
              <a:t>(her iki taraf için tek para birimi)</a:t>
            </a:r>
          </a:p>
          <a:p>
            <a:pPr marL="457200" indent="-457200" algn="just">
              <a:buFont typeface="Wingdings" pitchFamily="2" charset="2"/>
              <a:buChar char="Ø"/>
            </a:pPr>
            <a:r>
              <a:rPr lang="tr-TR" sz="2400" dirty="0"/>
              <a:t>Satım vekaletinde yetki sınırı (tapu bilgileri)</a:t>
            </a:r>
          </a:p>
          <a:p>
            <a:pPr marL="457200" indent="-457200" algn="just">
              <a:buFont typeface="Wingdings" pitchFamily="2" charset="2"/>
              <a:buChar char="Ø"/>
            </a:pPr>
            <a:r>
              <a:rPr lang="tr-TR" sz="2400" dirty="0"/>
              <a:t>Ad ve soyadın yazılışı (pasaport ve tapuda yazan şekliyle)</a:t>
            </a:r>
          </a:p>
          <a:p>
            <a:pPr marL="457200" indent="-457200" algn="just">
              <a:buFont typeface="Wingdings" pitchFamily="2" charset="2"/>
              <a:buChar char="Ø"/>
            </a:pPr>
            <a:r>
              <a:rPr lang="tr-TR" sz="2400" dirty="0" err="1"/>
              <a:t>Apostil</a:t>
            </a:r>
            <a:r>
              <a:rPr lang="tr-TR" sz="2400" dirty="0"/>
              <a:t> </a:t>
            </a:r>
            <a:r>
              <a:rPr lang="tr-TR" sz="2400" b="1" dirty="0"/>
              <a:t>(ABD </a:t>
            </a:r>
            <a:r>
              <a:rPr lang="tr-TR" sz="2400" b="1" dirty="0" err="1"/>
              <a:t>Utah</a:t>
            </a:r>
            <a:r>
              <a:rPr lang="tr-TR" sz="2400" b="1" dirty="0"/>
              <a:t> Eyaleti örneği) </a:t>
            </a:r>
          </a:p>
          <a:p>
            <a:pPr marL="457200" indent="-457200" algn="just">
              <a:buFont typeface="Wingdings" pitchFamily="2" charset="2"/>
              <a:buChar char="Ø"/>
            </a:pPr>
            <a:r>
              <a:rPr lang="tr-TR" sz="2400" dirty="0"/>
              <a:t>Fotoğrafta soğuk damga </a:t>
            </a:r>
            <a:r>
              <a:rPr lang="tr-TR" sz="2400" b="1" dirty="0"/>
              <a:t>(İtalyan Noteri örneği) </a:t>
            </a:r>
          </a:p>
          <a:p>
            <a:pPr marL="457200" indent="-457200" algn="just">
              <a:buFont typeface="Wingdings" pitchFamily="2" charset="2"/>
              <a:buChar char="Ø"/>
            </a:pPr>
            <a:r>
              <a:rPr lang="tr-TR" sz="2400" dirty="0"/>
              <a:t>İpotekli konut kredisi veren banka ile temas </a:t>
            </a:r>
            <a:r>
              <a:rPr lang="tr-TR" sz="2400" b="1" dirty="0"/>
              <a:t>(Yazı alınması)</a:t>
            </a:r>
          </a:p>
        </p:txBody>
      </p:sp>
    </p:spTree>
    <p:extLst>
      <p:ext uri="{BB962C8B-B14F-4D97-AF65-F5344CB8AC3E}">
        <p14:creationId xmlns:p14="http://schemas.microsoft.com/office/powerpoint/2010/main" val="183602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611550" y="240804"/>
            <a:ext cx="10644809" cy="6617196"/>
          </a:xfrm>
          <a:prstGeom prst="rect">
            <a:avLst/>
          </a:prstGeom>
          <a:noFill/>
        </p:spPr>
        <p:txBody>
          <a:bodyPr wrap="square" rtlCol="0">
            <a:spAutoFit/>
          </a:bodyPr>
          <a:lstStyle/>
          <a:p>
            <a:pPr algn="ctr"/>
            <a:r>
              <a:rPr lang="tr-TR" sz="2800" b="1" dirty="0">
                <a:solidFill>
                  <a:schemeClr val="tx1">
                    <a:lumMod val="95000"/>
                  </a:schemeClr>
                </a:solidFill>
              </a:rPr>
              <a:t>Giriş</a:t>
            </a:r>
          </a:p>
          <a:p>
            <a:pPr algn="ctr"/>
            <a:endParaRPr lang="tr-TR" sz="2800" b="1" dirty="0">
              <a:solidFill>
                <a:schemeClr val="tx1">
                  <a:lumMod val="95000"/>
                </a:schemeClr>
              </a:solidFill>
            </a:endParaRPr>
          </a:p>
          <a:p>
            <a:pPr marL="342900" indent="-342900" algn="just">
              <a:buFont typeface="Wingdings" pitchFamily="2" charset="2"/>
              <a:buChar char="Ø"/>
            </a:pPr>
            <a:r>
              <a:rPr lang="tr-TR" sz="2300" dirty="0"/>
              <a:t>Ülkemiz doğal güzellikleri, zengin tarihi ve çeşitliliği ile yabancıların en çok tercih ettiği ülkeler arasında yer alıyor.</a:t>
            </a:r>
          </a:p>
          <a:p>
            <a:pPr marL="342900" indent="-342900" algn="just">
              <a:buFont typeface="Wingdings" pitchFamily="2" charset="2"/>
              <a:buChar char="Ø"/>
            </a:pPr>
            <a:endParaRPr lang="tr-TR" sz="2300" dirty="0"/>
          </a:p>
          <a:p>
            <a:pPr marL="342900" indent="-342900" algn="just">
              <a:buFont typeface="Wingdings" pitchFamily="2" charset="2"/>
              <a:buChar char="Ø"/>
            </a:pPr>
            <a:r>
              <a:rPr lang="tr-TR" sz="2300" dirty="0"/>
              <a:t>2000’lerin başından itibaren dünyanın pek çok yerinden çok sayıda insan, yeni bir hayata başlamak, çalışmak veya emekliliğini huzur içinde geçirmek amacıyla ülkemizi tercih ediyor.</a:t>
            </a:r>
          </a:p>
          <a:p>
            <a:pPr algn="just"/>
            <a:endParaRPr lang="tr-TR" sz="2300" dirty="0"/>
          </a:p>
          <a:p>
            <a:pPr marL="342900" indent="-342900" algn="just">
              <a:buFont typeface="Wingdings" pitchFamily="2" charset="2"/>
              <a:buChar char="Ø"/>
            </a:pPr>
            <a:r>
              <a:rPr lang="tr-TR" sz="2300" dirty="0"/>
              <a:t>Türkiye’de mülk edinmek isteyenlerin çoğu ABD, İngiltere, Avrupa ülkeleri ile Suudi Arabistan, Kuveyt, Katar, Birleşik Arap Emirlikleri, Ürdün, Bahreyn gibi Körfez ülkelerinden ve Rusya’dan geliyor. </a:t>
            </a:r>
          </a:p>
          <a:p>
            <a:pPr marL="342900" indent="-342900" algn="just">
              <a:buFont typeface="Wingdings" pitchFamily="2" charset="2"/>
              <a:buChar char="Ø"/>
            </a:pPr>
            <a:endParaRPr lang="tr-TR" sz="2300" dirty="0"/>
          </a:p>
          <a:p>
            <a:pPr marL="342900" indent="-342900" algn="just">
              <a:buFont typeface="Wingdings" pitchFamily="2" charset="2"/>
              <a:buChar char="Ø"/>
            </a:pPr>
            <a:r>
              <a:rPr lang="tr-TR" sz="2300" dirty="0"/>
              <a:t>Mütekabiliyet ilkesini kaldıran değişiklikler sayesinde yabancılar Türkiye'de hemen hemen her mülkü satın alabiliyorlar. Ayrıca en az üç yıl süreyle satılmayacağına dair şerh koydurmak şartıyla belirli bir değerde taşınmaz edinmiş yabancılar Türk vatandaşlığını da kazanabiliyorlar. </a:t>
            </a:r>
          </a:p>
        </p:txBody>
      </p:sp>
    </p:spTree>
    <p:extLst>
      <p:ext uri="{BB962C8B-B14F-4D97-AF65-F5344CB8AC3E}">
        <p14:creationId xmlns:p14="http://schemas.microsoft.com/office/powerpoint/2010/main" val="369273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227019" y="797510"/>
            <a:ext cx="9737962" cy="5262979"/>
          </a:xfrm>
          <a:prstGeom prst="rect">
            <a:avLst/>
          </a:prstGeom>
          <a:noFill/>
        </p:spPr>
        <p:txBody>
          <a:bodyPr wrap="square" rtlCol="0">
            <a:spAutoFit/>
          </a:bodyPr>
          <a:lstStyle/>
          <a:p>
            <a:pPr algn="ctr"/>
            <a:r>
              <a:rPr lang="tr-TR" sz="2800" b="1" dirty="0"/>
              <a:t>Gayrimenkul İktisabı İle Vatandaşlık</a:t>
            </a:r>
          </a:p>
          <a:p>
            <a:endParaRPr lang="tr-TR" sz="2800" b="1" dirty="0"/>
          </a:p>
          <a:p>
            <a:pPr marL="457200" indent="-457200" algn="just">
              <a:buFont typeface="Wingdings" pitchFamily="2" charset="2"/>
              <a:buChar char="Ø"/>
            </a:pPr>
            <a:r>
              <a:rPr lang="tr-TR" sz="2800" dirty="0"/>
              <a:t>Ülkemiz, belli tutarda gayrimenkul yatırımı yapan yabancı gerçek kişilere, üç yıl boyunca mülkü satmamak kaydıyla vatandaşlığına  başvurma imkanı tanıyor. </a:t>
            </a:r>
          </a:p>
          <a:p>
            <a:pPr marL="457200" indent="-457200" algn="just">
              <a:buFont typeface="Wingdings" pitchFamily="2" charset="2"/>
              <a:buChar char="Ø"/>
            </a:pPr>
            <a:endParaRPr lang="tr-TR" sz="2800" dirty="0"/>
          </a:p>
          <a:p>
            <a:pPr marL="457200" indent="-457200" algn="just">
              <a:buFont typeface="Wingdings" pitchFamily="2" charset="2"/>
              <a:buChar char="Ø"/>
            </a:pPr>
            <a:r>
              <a:rPr lang="tr-TR" sz="2800" dirty="0"/>
              <a:t>Türkiye dışında birçok başka ülke de Golden Visa adıyla benzer programları uyguluyor. </a:t>
            </a:r>
            <a:r>
              <a:rPr lang="tr-TR" sz="2800" b="1" dirty="0"/>
              <a:t>Örneğin Portekiz, Yunanistan, İspanya, İrlanda ve ABD benzer programları uygulayan ülkeler arasında yer alıyor.</a:t>
            </a:r>
          </a:p>
          <a:p>
            <a:endParaRPr lang="tr-TR" sz="2800" b="1" dirty="0"/>
          </a:p>
        </p:txBody>
      </p:sp>
    </p:spTree>
    <p:extLst>
      <p:ext uri="{BB962C8B-B14F-4D97-AF65-F5344CB8AC3E}">
        <p14:creationId xmlns:p14="http://schemas.microsoft.com/office/powerpoint/2010/main" val="16745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BB354463-3CA1-D526-F857-312463088FA4}"/>
              </a:ext>
            </a:extLst>
          </p:cNvPr>
          <p:cNvPicPr>
            <a:picLocks noChangeAspect="1"/>
          </p:cNvPicPr>
          <p:nvPr/>
        </p:nvPicPr>
        <p:blipFill>
          <a:blip r:embed="rId2"/>
          <a:stretch>
            <a:fillRect/>
          </a:stretch>
        </p:blipFill>
        <p:spPr>
          <a:xfrm>
            <a:off x="869730" y="1"/>
            <a:ext cx="10452539" cy="6858000"/>
          </a:xfrm>
          <a:prstGeom prst="rect">
            <a:avLst/>
          </a:prstGeom>
        </p:spPr>
      </p:pic>
    </p:spTree>
    <p:extLst>
      <p:ext uri="{BB962C8B-B14F-4D97-AF65-F5344CB8AC3E}">
        <p14:creationId xmlns:p14="http://schemas.microsoft.com/office/powerpoint/2010/main" val="159724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7E7AE6C-3C13-58A9-954C-ED89E1B3B4ED}"/>
              </a:ext>
            </a:extLst>
          </p:cNvPr>
          <p:cNvSpPr txBox="1"/>
          <p:nvPr/>
        </p:nvSpPr>
        <p:spPr>
          <a:xfrm>
            <a:off x="1107517" y="876682"/>
            <a:ext cx="9737962" cy="1384995"/>
          </a:xfrm>
          <a:prstGeom prst="rect">
            <a:avLst/>
          </a:prstGeom>
          <a:noFill/>
        </p:spPr>
        <p:txBody>
          <a:bodyPr wrap="square" rtlCol="0">
            <a:spAutoFit/>
          </a:bodyPr>
          <a:lstStyle/>
          <a:p>
            <a:pPr marL="457200" indent="-457200">
              <a:buFont typeface="Wingdings" pitchFamily="2" charset="2"/>
              <a:buChar char="Ø"/>
            </a:pPr>
            <a:endParaRPr lang="tr-TR" sz="2800" b="1" dirty="0"/>
          </a:p>
          <a:p>
            <a:endParaRPr lang="tr-TR" sz="2800" b="1" dirty="0"/>
          </a:p>
          <a:p>
            <a:endParaRPr lang="tr-TR" sz="2800" b="1" dirty="0"/>
          </a:p>
        </p:txBody>
      </p:sp>
      <p:pic>
        <p:nvPicPr>
          <p:cNvPr id="5" name="Resim 4" descr="tablo içeren bir resim&#10;&#10;Açıklama otomatik olarak oluşturuldu">
            <a:extLst>
              <a:ext uri="{FF2B5EF4-FFF2-40B4-BE49-F238E27FC236}">
                <a16:creationId xmlns:a16="http://schemas.microsoft.com/office/drawing/2014/main" xmlns="" id="{DB5F433F-8304-43B1-ABE7-0CCE57D6E5E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785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620751" y="1150435"/>
            <a:ext cx="10950497" cy="5262979"/>
          </a:xfrm>
          <a:prstGeom prst="rect">
            <a:avLst/>
          </a:prstGeom>
          <a:noFill/>
        </p:spPr>
        <p:txBody>
          <a:bodyPr wrap="square" rtlCol="0">
            <a:spAutoFit/>
          </a:bodyPr>
          <a:lstStyle/>
          <a:p>
            <a:pPr algn="ctr"/>
            <a:r>
              <a:rPr lang="en-US" sz="2800" b="1" dirty="0" err="1">
                <a:solidFill>
                  <a:schemeClr val="tx1">
                    <a:lumMod val="95000"/>
                  </a:schemeClr>
                </a:solidFill>
              </a:rPr>
              <a:t>Hangi</a:t>
            </a:r>
            <a:r>
              <a:rPr lang="en-US" sz="2800" b="1" dirty="0">
                <a:solidFill>
                  <a:schemeClr val="tx1">
                    <a:lumMod val="95000"/>
                  </a:schemeClr>
                </a:solidFill>
              </a:rPr>
              <a:t> </a:t>
            </a:r>
            <a:r>
              <a:rPr lang="en-US" sz="2800" b="1" dirty="0" err="1">
                <a:solidFill>
                  <a:schemeClr val="tx1">
                    <a:lumMod val="95000"/>
                  </a:schemeClr>
                </a:solidFill>
              </a:rPr>
              <a:t>Mülkler</a:t>
            </a:r>
            <a:r>
              <a:rPr lang="en-US" sz="2800" b="1" dirty="0">
                <a:solidFill>
                  <a:schemeClr val="tx1">
                    <a:lumMod val="95000"/>
                  </a:schemeClr>
                </a:solidFill>
              </a:rPr>
              <a:t> </a:t>
            </a:r>
            <a:r>
              <a:rPr lang="en-US" sz="2800" b="1" dirty="0" err="1">
                <a:solidFill>
                  <a:schemeClr val="tx1">
                    <a:lumMod val="95000"/>
                  </a:schemeClr>
                </a:solidFill>
              </a:rPr>
              <a:t>Türk</a:t>
            </a:r>
            <a:r>
              <a:rPr lang="en-US" sz="2800" b="1" dirty="0">
                <a:solidFill>
                  <a:schemeClr val="tx1">
                    <a:lumMod val="95000"/>
                  </a:schemeClr>
                </a:solidFill>
              </a:rPr>
              <a:t> </a:t>
            </a:r>
            <a:r>
              <a:rPr lang="en-US" sz="2800" b="1" dirty="0" err="1">
                <a:solidFill>
                  <a:schemeClr val="tx1">
                    <a:lumMod val="95000"/>
                  </a:schemeClr>
                </a:solidFill>
              </a:rPr>
              <a:t>Vatandaşlığı</a:t>
            </a:r>
            <a:r>
              <a:rPr lang="en-US" sz="2800" b="1" dirty="0">
                <a:solidFill>
                  <a:schemeClr val="tx1">
                    <a:lumMod val="95000"/>
                  </a:schemeClr>
                </a:solidFill>
              </a:rPr>
              <a:t> </a:t>
            </a:r>
            <a:r>
              <a:rPr lang="en-US" sz="2800" b="1" dirty="0" err="1">
                <a:solidFill>
                  <a:schemeClr val="tx1">
                    <a:lumMod val="95000"/>
                  </a:schemeClr>
                </a:solidFill>
              </a:rPr>
              <a:t>Başvurusu</a:t>
            </a:r>
            <a:r>
              <a:rPr lang="en-US" sz="2800" b="1" dirty="0">
                <a:solidFill>
                  <a:schemeClr val="tx1">
                    <a:lumMod val="95000"/>
                  </a:schemeClr>
                </a:solidFill>
              </a:rPr>
              <a:t> </a:t>
            </a:r>
            <a:r>
              <a:rPr lang="en-US" sz="2800" b="1" dirty="0" err="1">
                <a:solidFill>
                  <a:schemeClr val="tx1">
                    <a:lumMod val="95000"/>
                  </a:schemeClr>
                </a:solidFill>
              </a:rPr>
              <a:t>İçin</a:t>
            </a:r>
            <a:r>
              <a:rPr lang="en-US" sz="2800" b="1" dirty="0">
                <a:solidFill>
                  <a:schemeClr val="tx1">
                    <a:lumMod val="95000"/>
                  </a:schemeClr>
                </a:solidFill>
              </a:rPr>
              <a:t> Uygun </a:t>
            </a:r>
            <a:r>
              <a:rPr lang="en-US" sz="2800" b="1" dirty="0" err="1">
                <a:solidFill>
                  <a:schemeClr val="tx1">
                    <a:lumMod val="95000"/>
                  </a:schemeClr>
                </a:solidFill>
              </a:rPr>
              <a:t>Değildir</a:t>
            </a:r>
            <a:r>
              <a:rPr lang="en-US" sz="2800" b="1" dirty="0">
                <a:solidFill>
                  <a:schemeClr val="tx1">
                    <a:lumMod val="95000"/>
                  </a:schemeClr>
                </a:solidFill>
              </a:rPr>
              <a:t>?</a:t>
            </a:r>
          </a:p>
          <a:p>
            <a:pPr algn="ctr"/>
            <a:endParaRPr lang="en-US" sz="2800" b="1" dirty="0">
              <a:solidFill>
                <a:schemeClr val="tx1">
                  <a:lumMod val="95000"/>
                </a:schemeClr>
              </a:solidFill>
            </a:endParaRPr>
          </a:p>
          <a:p>
            <a:pPr marL="457200" indent="-457200" algn="just">
              <a:buFont typeface="Wingdings" pitchFamily="2" charset="2"/>
              <a:buChar char="Ø"/>
            </a:pPr>
            <a:r>
              <a:rPr lang="en-US" sz="2800" b="1" dirty="0">
                <a:solidFill>
                  <a:schemeClr val="tx1">
                    <a:lumMod val="95000"/>
                  </a:schemeClr>
                </a:solidFill>
              </a:rPr>
              <a:t>Ana </a:t>
            </a:r>
            <a:r>
              <a:rPr lang="en-US" sz="2800" b="1" dirty="0" err="1">
                <a:solidFill>
                  <a:schemeClr val="tx1">
                    <a:lumMod val="95000"/>
                  </a:schemeClr>
                </a:solidFill>
              </a:rPr>
              <a:t>fikir</a:t>
            </a:r>
            <a:r>
              <a:rPr lang="en-US" sz="2800" b="1" dirty="0">
                <a:solidFill>
                  <a:schemeClr val="tx1">
                    <a:lumMod val="95000"/>
                  </a:schemeClr>
                </a:solidFill>
              </a:rPr>
              <a:t>: Yurt </a:t>
            </a:r>
            <a:r>
              <a:rPr lang="en-US" sz="2800" b="1" dirty="0" err="1">
                <a:solidFill>
                  <a:schemeClr val="tx1">
                    <a:lumMod val="95000"/>
                  </a:schemeClr>
                </a:solidFill>
              </a:rPr>
              <a:t>dışından</a:t>
            </a:r>
            <a:r>
              <a:rPr lang="en-US" sz="2800" b="1" dirty="0">
                <a:solidFill>
                  <a:schemeClr val="tx1">
                    <a:lumMod val="95000"/>
                  </a:schemeClr>
                </a:solidFill>
              </a:rPr>
              <a:t> </a:t>
            </a:r>
            <a:r>
              <a:rPr lang="en-US" sz="2800" b="1" dirty="0" err="1">
                <a:solidFill>
                  <a:schemeClr val="tx1">
                    <a:lumMod val="95000"/>
                  </a:schemeClr>
                </a:solidFill>
              </a:rPr>
              <a:t>yatırım</a:t>
            </a:r>
            <a:r>
              <a:rPr lang="en-US" sz="2800" b="1" dirty="0">
                <a:solidFill>
                  <a:schemeClr val="tx1">
                    <a:lumMod val="95000"/>
                  </a:schemeClr>
                </a:solidFill>
              </a:rPr>
              <a:t> </a:t>
            </a:r>
            <a:r>
              <a:rPr lang="en-US" sz="2800" b="1" dirty="0" err="1">
                <a:solidFill>
                  <a:schemeClr val="tx1">
                    <a:lumMod val="95000"/>
                  </a:schemeClr>
                </a:solidFill>
              </a:rPr>
              <a:t>gelmeli</a:t>
            </a:r>
            <a:r>
              <a:rPr lang="en-US" sz="2800" b="1" dirty="0">
                <a:solidFill>
                  <a:schemeClr val="tx1">
                    <a:lumMod val="95000"/>
                  </a:schemeClr>
                </a:solidFill>
              </a:rPr>
              <a:t>, yeni </a:t>
            </a:r>
            <a:r>
              <a:rPr lang="en-US" sz="2800" b="1" dirty="0" err="1">
                <a:solidFill>
                  <a:schemeClr val="tx1">
                    <a:lumMod val="95000"/>
                  </a:schemeClr>
                </a:solidFill>
              </a:rPr>
              <a:t>bir</a:t>
            </a:r>
            <a:r>
              <a:rPr lang="en-US" sz="2800" b="1" dirty="0">
                <a:solidFill>
                  <a:schemeClr val="tx1">
                    <a:lumMod val="95000"/>
                  </a:schemeClr>
                </a:solidFill>
              </a:rPr>
              <a:t> </a:t>
            </a:r>
            <a:r>
              <a:rPr lang="en-US" sz="2800" b="1" dirty="0" err="1">
                <a:solidFill>
                  <a:schemeClr val="tx1">
                    <a:lumMod val="95000"/>
                  </a:schemeClr>
                </a:solidFill>
              </a:rPr>
              <a:t>yatırım</a:t>
            </a:r>
            <a:r>
              <a:rPr lang="en-US" sz="2800" b="1" dirty="0">
                <a:solidFill>
                  <a:schemeClr val="tx1">
                    <a:lumMod val="95000"/>
                  </a:schemeClr>
                </a:solidFill>
              </a:rPr>
              <a:t> </a:t>
            </a:r>
            <a:r>
              <a:rPr lang="en-US" sz="2800" b="1" dirty="0" err="1">
                <a:solidFill>
                  <a:schemeClr val="tx1">
                    <a:lumMod val="95000"/>
                  </a:schemeClr>
                </a:solidFill>
              </a:rPr>
              <a:t>gelmeli</a:t>
            </a:r>
            <a:r>
              <a:rPr lang="en-US" sz="2800" b="1" dirty="0">
                <a:solidFill>
                  <a:schemeClr val="tx1">
                    <a:lumMod val="95000"/>
                  </a:schemeClr>
                </a:solidFill>
              </a:rPr>
              <a:t>, </a:t>
            </a:r>
            <a:r>
              <a:rPr lang="en-US" sz="2800" b="1" dirty="0" err="1">
                <a:solidFill>
                  <a:schemeClr val="tx1">
                    <a:lumMod val="95000"/>
                  </a:schemeClr>
                </a:solidFill>
              </a:rPr>
              <a:t>yatırım</a:t>
            </a:r>
            <a:r>
              <a:rPr lang="en-US" sz="2800" b="1" dirty="0">
                <a:solidFill>
                  <a:schemeClr val="tx1">
                    <a:lumMod val="95000"/>
                  </a:schemeClr>
                </a:solidFill>
              </a:rPr>
              <a:t> </a:t>
            </a:r>
            <a:r>
              <a:rPr lang="en-US" sz="2800" b="1" dirty="0" err="1">
                <a:solidFill>
                  <a:schemeClr val="tx1">
                    <a:lumMod val="95000"/>
                  </a:schemeClr>
                </a:solidFill>
              </a:rPr>
              <a:t>Türkiye</a:t>
            </a:r>
            <a:r>
              <a:rPr lang="en-US" sz="2800" b="1" dirty="0">
                <a:solidFill>
                  <a:schemeClr val="tx1">
                    <a:lumMod val="95000"/>
                  </a:schemeClr>
                </a:solidFill>
              </a:rPr>
              <a:t> </a:t>
            </a:r>
            <a:r>
              <a:rPr lang="en-US" sz="2800" b="1" dirty="0" err="1">
                <a:solidFill>
                  <a:schemeClr val="tx1">
                    <a:lumMod val="95000"/>
                  </a:schemeClr>
                </a:solidFill>
              </a:rPr>
              <a:t>dışına</a:t>
            </a:r>
            <a:r>
              <a:rPr lang="en-US" sz="2800" b="1" dirty="0">
                <a:solidFill>
                  <a:schemeClr val="tx1">
                    <a:lumMod val="95000"/>
                  </a:schemeClr>
                </a:solidFill>
              </a:rPr>
              <a:t> </a:t>
            </a:r>
            <a:r>
              <a:rPr lang="en-US" sz="2800" b="1" dirty="0" err="1">
                <a:solidFill>
                  <a:schemeClr val="tx1">
                    <a:lumMod val="95000"/>
                  </a:schemeClr>
                </a:solidFill>
              </a:rPr>
              <a:t>çıkmaksızın</a:t>
            </a:r>
            <a:r>
              <a:rPr lang="en-US" sz="2800" b="1" dirty="0">
                <a:solidFill>
                  <a:schemeClr val="tx1">
                    <a:lumMod val="95000"/>
                  </a:schemeClr>
                </a:solidFill>
              </a:rPr>
              <a:t> </a:t>
            </a:r>
            <a:r>
              <a:rPr lang="en-US" sz="2800" b="1" dirty="0" err="1">
                <a:solidFill>
                  <a:schemeClr val="tx1">
                    <a:lumMod val="95000"/>
                  </a:schemeClr>
                </a:solidFill>
              </a:rPr>
              <a:t>en</a:t>
            </a:r>
            <a:r>
              <a:rPr lang="en-US" sz="2800" b="1" dirty="0">
                <a:solidFill>
                  <a:schemeClr val="tx1">
                    <a:lumMod val="95000"/>
                  </a:schemeClr>
                </a:solidFill>
              </a:rPr>
              <a:t> </a:t>
            </a:r>
            <a:r>
              <a:rPr lang="en-US" sz="2800" b="1" dirty="0" err="1">
                <a:solidFill>
                  <a:schemeClr val="tx1">
                    <a:lumMod val="95000"/>
                  </a:schemeClr>
                </a:solidFill>
              </a:rPr>
              <a:t>az</a:t>
            </a:r>
            <a:r>
              <a:rPr lang="en-US" sz="2800" b="1" dirty="0">
                <a:solidFill>
                  <a:schemeClr val="tx1">
                    <a:lumMod val="95000"/>
                  </a:schemeClr>
                </a:solidFill>
              </a:rPr>
              <a:t> 3 </a:t>
            </a:r>
            <a:r>
              <a:rPr lang="en-US" sz="2800" b="1" dirty="0" err="1">
                <a:solidFill>
                  <a:schemeClr val="tx1">
                    <a:lumMod val="95000"/>
                  </a:schemeClr>
                </a:solidFill>
              </a:rPr>
              <a:t>yıl</a:t>
            </a:r>
            <a:r>
              <a:rPr lang="en-US" sz="2800" b="1" dirty="0">
                <a:solidFill>
                  <a:schemeClr val="tx1">
                    <a:lumMod val="95000"/>
                  </a:schemeClr>
                </a:solidFill>
              </a:rPr>
              <a:t> </a:t>
            </a:r>
            <a:r>
              <a:rPr lang="en-US" sz="2800" b="1" dirty="0" err="1">
                <a:solidFill>
                  <a:schemeClr val="tx1">
                    <a:lumMod val="95000"/>
                  </a:schemeClr>
                </a:solidFill>
              </a:rPr>
              <a:t>Türkiye’de</a:t>
            </a:r>
            <a:r>
              <a:rPr lang="en-US" sz="2800" b="1" dirty="0">
                <a:solidFill>
                  <a:schemeClr val="tx1">
                    <a:lumMod val="95000"/>
                  </a:schemeClr>
                </a:solidFill>
              </a:rPr>
              <a:t> </a:t>
            </a:r>
            <a:r>
              <a:rPr lang="en-US" sz="2800" b="1" dirty="0" err="1">
                <a:solidFill>
                  <a:schemeClr val="tx1">
                    <a:lumMod val="95000"/>
                  </a:schemeClr>
                </a:solidFill>
              </a:rPr>
              <a:t>kalmalı</a:t>
            </a:r>
            <a:r>
              <a:rPr lang="en-US" sz="2800" b="1" dirty="0">
                <a:solidFill>
                  <a:schemeClr val="tx1">
                    <a:lumMod val="95000"/>
                  </a:schemeClr>
                </a:solidFill>
              </a:rPr>
              <a:t>.</a:t>
            </a:r>
          </a:p>
          <a:p>
            <a:pPr marL="457200" indent="-457200" algn="just">
              <a:buFont typeface="Wingdings" pitchFamily="2" charset="2"/>
              <a:buChar char="Ø"/>
            </a:pPr>
            <a:endParaRPr lang="en-US" sz="2800" b="1" dirty="0"/>
          </a:p>
          <a:p>
            <a:pPr marL="342900" indent="-342900" algn="just">
              <a:buFont typeface="Wingdings" pitchFamily="2" charset="2"/>
              <a:buChar char="Ø"/>
            </a:pPr>
            <a:r>
              <a:rPr lang="en-US" sz="2400" dirty="0" err="1"/>
              <a:t>Taşınmazın</a:t>
            </a:r>
            <a:r>
              <a:rPr lang="en-US" sz="2400" dirty="0"/>
              <a:t> </a:t>
            </a:r>
            <a:r>
              <a:rPr lang="en-US" sz="2400" dirty="0" err="1"/>
              <a:t>kişinin</a:t>
            </a:r>
            <a:r>
              <a:rPr lang="en-US" sz="2400" dirty="0"/>
              <a:t> </a:t>
            </a:r>
            <a:r>
              <a:rPr lang="en-US" sz="2400" dirty="0" err="1"/>
              <a:t>eşi</a:t>
            </a:r>
            <a:r>
              <a:rPr lang="en-US" sz="2400" dirty="0"/>
              <a:t> </a:t>
            </a:r>
            <a:r>
              <a:rPr lang="en-US" sz="2400" dirty="0" err="1"/>
              <a:t>veya</a:t>
            </a:r>
            <a:r>
              <a:rPr lang="en-US" sz="2400" dirty="0"/>
              <a:t> </a:t>
            </a:r>
            <a:r>
              <a:rPr lang="en-US" sz="2400" dirty="0" err="1"/>
              <a:t>çocukları</a:t>
            </a:r>
            <a:r>
              <a:rPr lang="en-US" sz="2400" dirty="0"/>
              <a:t> da </a:t>
            </a:r>
            <a:r>
              <a:rPr lang="en-US" sz="2400" dirty="0" err="1"/>
              <a:t>dâhil</a:t>
            </a:r>
            <a:r>
              <a:rPr lang="en-US" sz="2400" dirty="0"/>
              <a:t> </a:t>
            </a:r>
            <a:r>
              <a:rPr lang="en-US" sz="2400" b="1" u="sng" dirty="0" err="1"/>
              <a:t>herhangi</a:t>
            </a:r>
            <a:r>
              <a:rPr lang="en-US" sz="2400" b="1" u="sng" dirty="0"/>
              <a:t> </a:t>
            </a:r>
            <a:r>
              <a:rPr lang="en-US" sz="2400" b="1" u="sng" dirty="0" err="1"/>
              <a:t>bir</a:t>
            </a:r>
            <a:r>
              <a:rPr lang="en-US" sz="2400" b="1" u="sng" dirty="0"/>
              <a:t> </a:t>
            </a:r>
            <a:r>
              <a:rPr lang="en-US" sz="2400" b="1" u="sng" dirty="0" err="1"/>
              <a:t>yabancı</a:t>
            </a:r>
            <a:r>
              <a:rPr lang="en-US" sz="2400" b="1" u="sng" dirty="0"/>
              <a:t> </a:t>
            </a:r>
            <a:r>
              <a:rPr lang="en-US" sz="2400" b="1" u="sng" dirty="0" err="1"/>
              <a:t>gerçek</a:t>
            </a:r>
            <a:r>
              <a:rPr lang="en-US" sz="2400" b="1" u="sng" dirty="0"/>
              <a:t> </a:t>
            </a:r>
            <a:r>
              <a:rPr lang="en-US" sz="2400" b="1" u="sng" dirty="0" err="1"/>
              <a:t>kişi</a:t>
            </a:r>
            <a:r>
              <a:rPr lang="en-US" sz="2400" b="1" u="sng" dirty="0"/>
              <a:t> </a:t>
            </a:r>
            <a:r>
              <a:rPr lang="en-US" sz="2400" b="1" u="sng" dirty="0" err="1"/>
              <a:t>adına</a:t>
            </a:r>
            <a:r>
              <a:rPr lang="en-US" sz="2400" b="1" u="sng" dirty="0"/>
              <a:t> </a:t>
            </a:r>
            <a:r>
              <a:rPr lang="en-US" sz="2400" b="1" u="sng" dirty="0" err="1"/>
              <a:t>kayıtlı</a:t>
            </a:r>
            <a:r>
              <a:rPr lang="en-US" sz="2400" b="1" u="sng" dirty="0"/>
              <a:t> </a:t>
            </a:r>
            <a:r>
              <a:rPr lang="en-US" sz="2400" b="1" u="sng" dirty="0" err="1"/>
              <a:t>olmaması</a:t>
            </a:r>
            <a:r>
              <a:rPr lang="en-US" sz="2400" dirty="0"/>
              <a:t> </a:t>
            </a:r>
            <a:r>
              <a:rPr lang="en-US" sz="2400" dirty="0" err="1"/>
              <a:t>gerekir</a:t>
            </a:r>
            <a:r>
              <a:rPr lang="en-US" sz="2400" dirty="0"/>
              <a:t>.</a:t>
            </a:r>
          </a:p>
          <a:p>
            <a:pPr marL="342900" indent="-342900" algn="just">
              <a:buFont typeface="Wingdings" pitchFamily="2" charset="2"/>
              <a:buChar char="Ø"/>
            </a:pPr>
            <a:r>
              <a:rPr lang="en-US" sz="2400" dirty="0" err="1"/>
              <a:t>Kişinin</a:t>
            </a:r>
            <a:r>
              <a:rPr lang="en-US" sz="2400" dirty="0"/>
              <a:t> </a:t>
            </a:r>
            <a:r>
              <a:rPr lang="en-US" sz="2400" dirty="0" err="1"/>
              <a:t>kendisi</a:t>
            </a:r>
            <a:r>
              <a:rPr lang="en-US" sz="2400" dirty="0"/>
              <a:t>, </a:t>
            </a:r>
            <a:r>
              <a:rPr lang="en-US" sz="2400" dirty="0" err="1"/>
              <a:t>eşi</a:t>
            </a:r>
            <a:r>
              <a:rPr lang="en-US" sz="2400" dirty="0"/>
              <a:t>, </a:t>
            </a:r>
            <a:r>
              <a:rPr lang="en-US" sz="2400" dirty="0" err="1"/>
              <a:t>çocukları</a:t>
            </a:r>
            <a:r>
              <a:rPr lang="en-US" sz="2400" dirty="0"/>
              <a:t> </a:t>
            </a:r>
            <a:r>
              <a:rPr lang="en-US" sz="2400" dirty="0" err="1"/>
              <a:t>veya</a:t>
            </a:r>
            <a:r>
              <a:rPr lang="en-US" sz="2400" dirty="0"/>
              <a:t> </a:t>
            </a:r>
            <a:r>
              <a:rPr lang="en-US" sz="2400" dirty="0" err="1"/>
              <a:t>herhangi</a:t>
            </a:r>
            <a:r>
              <a:rPr lang="en-US" sz="2400" dirty="0"/>
              <a:t> </a:t>
            </a:r>
            <a:r>
              <a:rPr lang="en-US" sz="2400" dirty="0" err="1"/>
              <a:t>bir</a:t>
            </a:r>
            <a:r>
              <a:rPr lang="en-US" sz="2400" dirty="0"/>
              <a:t> </a:t>
            </a:r>
            <a:r>
              <a:rPr lang="en-US" sz="2400" dirty="0" err="1"/>
              <a:t>yabancı</a:t>
            </a:r>
            <a:r>
              <a:rPr lang="en-US" sz="2400" dirty="0"/>
              <a:t> </a:t>
            </a:r>
            <a:r>
              <a:rPr lang="en-US" sz="2400" dirty="0" err="1"/>
              <a:t>gerçek</a:t>
            </a:r>
            <a:r>
              <a:rPr lang="en-US" sz="2400" dirty="0"/>
              <a:t> </a:t>
            </a:r>
            <a:r>
              <a:rPr lang="en-US" sz="2400" dirty="0" err="1"/>
              <a:t>kişi</a:t>
            </a:r>
            <a:r>
              <a:rPr lang="en-US" sz="2400" dirty="0"/>
              <a:t> </a:t>
            </a:r>
            <a:r>
              <a:rPr lang="en-US" sz="2400" dirty="0" err="1"/>
              <a:t>tarafından</a:t>
            </a:r>
            <a:r>
              <a:rPr lang="en-US" sz="2400" dirty="0"/>
              <a:t> 12.01.2017 </a:t>
            </a:r>
            <a:r>
              <a:rPr lang="en-US" sz="2400" dirty="0" err="1"/>
              <a:t>tarihinden</a:t>
            </a:r>
            <a:r>
              <a:rPr lang="en-US" sz="2400" dirty="0"/>
              <a:t> </a:t>
            </a:r>
            <a:r>
              <a:rPr lang="en-US" sz="2400" dirty="0" err="1"/>
              <a:t>sonra</a:t>
            </a:r>
            <a:r>
              <a:rPr lang="en-US" sz="2400" dirty="0"/>
              <a:t> </a:t>
            </a:r>
            <a:r>
              <a:rPr lang="en-US" sz="2400" b="1" dirty="0" err="1"/>
              <a:t>devredilmiş</a:t>
            </a:r>
            <a:r>
              <a:rPr lang="en-US" sz="2400" b="1" dirty="0"/>
              <a:t> </a:t>
            </a:r>
            <a:r>
              <a:rPr lang="en-US" sz="2400" b="1" dirty="0" err="1"/>
              <a:t>taşınmazlardan</a:t>
            </a:r>
            <a:r>
              <a:rPr lang="en-US" sz="2400" b="1" dirty="0"/>
              <a:t> </a:t>
            </a:r>
            <a:r>
              <a:rPr lang="en-US" sz="2400" b="1" dirty="0" err="1"/>
              <a:t>olmaması</a:t>
            </a:r>
            <a:r>
              <a:rPr lang="en-US" sz="2400" dirty="0"/>
              <a:t> </a:t>
            </a:r>
            <a:r>
              <a:rPr lang="en-US" sz="2400" dirty="0" err="1"/>
              <a:t>gerekmektedir</a:t>
            </a:r>
            <a:r>
              <a:rPr lang="en-US" sz="2400" dirty="0"/>
              <a:t>.</a:t>
            </a:r>
          </a:p>
          <a:p>
            <a:pPr marL="342900" indent="-342900" algn="just">
              <a:buFont typeface="Wingdings" pitchFamily="2" charset="2"/>
              <a:buChar char="Ø"/>
            </a:pPr>
            <a:r>
              <a:rPr lang="en-US" sz="2400" dirty="0" err="1"/>
              <a:t>Edinecek</a:t>
            </a:r>
            <a:r>
              <a:rPr lang="en-US" sz="2400" dirty="0"/>
              <a:t> </a:t>
            </a:r>
            <a:r>
              <a:rPr lang="en-US" sz="2400" dirty="0" err="1"/>
              <a:t>olan</a:t>
            </a:r>
            <a:r>
              <a:rPr lang="en-US" sz="2400" dirty="0"/>
              <a:t> </a:t>
            </a:r>
            <a:r>
              <a:rPr lang="en-US" sz="2400" dirty="0" err="1"/>
              <a:t>yabancı</a:t>
            </a:r>
            <a:r>
              <a:rPr lang="en-US" sz="2400" dirty="0"/>
              <a:t> </a:t>
            </a:r>
            <a:r>
              <a:rPr lang="en-US" sz="2400" dirty="0" err="1"/>
              <a:t>gerçek</a:t>
            </a:r>
            <a:r>
              <a:rPr lang="en-US" sz="2400" dirty="0"/>
              <a:t> </a:t>
            </a:r>
            <a:r>
              <a:rPr lang="en-US" sz="2400" dirty="0" err="1"/>
              <a:t>kişinin</a:t>
            </a:r>
            <a:r>
              <a:rPr lang="en-US" sz="2400" dirty="0"/>
              <a:t> </a:t>
            </a:r>
            <a:r>
              <a:rPr lang="en-US" sz="2400" dirty="0" err="1"/>
              <a:t>ortağı</a:t>
            </a:r>
            <a:r>
              <a:rPr lang="en-US" sz="2400" dirty="0"/>
              <a:t> </a:t>
            </a:r>
            <a:r>
              <a:rPr lang="en-US" sz="2400" dirty="0" err="1"/>
              <a:t>ya</a:t>
            </a:r>
            <a:r>
              <a:rPr lang="en-US" sz="2400" dirty="0"/>
              <a:t> da </a:t>
            </a:r>
            <a:r>
              <a:rPr lang="en-US" sz="2400" dirty="0" err="1"/>
              <a:t>yöneticisi</a:t>
            </a:r>
            <a:r>
              <a:rPr lang="en-US" sz="2400" dirty="0"/>
              <a:t> </a:t>
            </a:r>
            <a:r>
              <a:rPr lang="en-US" sz="2400" dirty="0" err="1"/>
              <a:t>olduğu</a:t>
            </a:r>
            <a:r>
              <a:rPr lang="en-US" sz="2400" dirty="0"/>
              <a:t> </a:t>
            </a:r>
            <a:r>
              <a:rPr lang="en-US" sz="2400" dirty="0" err="1"/>
              <a:t>şirket</a:t>
            </a:r>
            <a:r>
              <a:rPr lang="en-US" sz="2400" dirty="0"/>
              <a:t> </a:t>
            </a:r>
            <a:r>
              <a:rPr lang="en-US" sz="2400" dirty="0" err="1"/>
              <a:t>adına</a:t>
            </a:r>
            <a:r>
              <a:rPr lang="en-US" sz="2400" dirty="0"/>
              <a:t> </a:t>
            </a:r>
            <a:r>
              <a:rPr lang="en-US" sz="2400" dirty="0" err="1"/>
              <a:t>kayıtlı</a:t>
            </a:r>
            <a:r>
              <a:rPr lang="en-US" sz="2400" dirty="0"/>
              <a:t> </a:t>
            </a:r>
            <a:r>
              <a:rPr lang="en-US" sz="2400" dirty="0" err="1"/>
              <a:t>taşınmazlardan</a:t>
            </a:r>
            <a:r>
              <a:rPr lang="en-US" sz="2400" dirty="0"/>
              <a:t> </a:t>
            </a:r>
            <a:r>
              <a:rPr lang="en-US" sz="2400" dirty="0" err="1"/>
              <a:t>olmaması</a:t>
            </a:r>
            <a:r>
              <a:rPr lang="en-US" sz="2400" dirty="0"/>
              <a:t> </a:t>
            </a:r>
            <a:r>
              <a:rPr lang="en-US" sz="2400" dirty="0" err="1"/>
              <a:t>gerekmektedir</a:t>
            </a:r>
            <a:r>
              <a:rPr lang="en-US" sz="2400" dirty="0"/>
              <a:t>.</a:t>
            </a:r>
            <a:endParaRPr lang="tr-TR" sz="2400" dirty="0"/>
          </a:p>
        </p:txBody>
      </p:sp>
    </p:spTree>
    <p:extLst>
      <p:ext uri="{BB962C8B-B14F-4D97-AF65-F5344CB8AC3E}">
        <p14:creationId xmlns:p14="http://schemas.microsoft.com/office/powerpoint/2010/main" val="297172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494626" y="1059478"/>
            <a:ext cx="10950497" cy="5201424"/>
          </a:xfrm>
          <a:prstGeom prst="rect">
            <a:avLst/>
          </a:prstGeom>
          <a:noFill/>
        </p:spPr>
        <p:txBody>
          <a:bodyPr wrap="square" rtlCol="0">
            <a:spAutoFit/>
          </a:bodyPr>
          <a:lstStyle/>
          <a:p>
            <a:pPr algn="ctr"/>
            <a:r>
              <a:rPr lang="en-US" sz="2800" b="1" dirty="0" err="1">
                <a:solidFill>
                  <a:schemeClr val="tx1">
                    <a:lumMod val="95000"/>
                  </a:schemeClr>
                </a:solidFill>
              </a:rPr>
              <a:t>Aşamalar</a:t>
            </a:r>
            <a:endParaRPr lang="en-US" sz="2800" b="1" dirty="0">
              <a:solidFill>
                <a:schemeClr val="tx1">
                  <a:lumMod val="95000"/>
                </a:schemeClr>
              </a:solidFill>
            </a:endParaRPr>
          </a:p>
          <a:p>
            <a:pPr algn="ctr"/>
            <a:endParaRPr lang="en-US" sz="2800" b="1" dirty="0">
              <a:solidFill>
                <a:schemeClr val="tx1">
                  <a:lumMod val="95000"/>
                </a:schemeClr>
              </a:solidFill>
            </a:endParaRPr>
          </a:p>
          <a:p>
            <a:pPr marL="457200" indent="-457200" algn="ctr">
              <a:buFont typeface="Wingdings" pitchFamily="2" charset="2"/>
              <a:buChar char="Ø"/>
            </a:pPr>
            <a:r>
              <a:rPr lang="en-US" sz="2800" b="1" dirty="0" err="1">
                <a:solidFill>
                  <a:schemeClr val="tx1">
                    <a:lumMod val="95000"/>
                  </a:schemeClr>
                </a:solidFill>
              </a:rPr>
              <a:t>Değerleme</a:t>
            </a:r>
            <a:r>
              <a:rPr lang="en-US" sz="2800" b="1" dirty="0">
                <a:solidFill>
                  <a:schemeClr val="tx1">
                    <a:lumMod val="95000"/>
                  </a:schemeClr>
                </a:solidFill>
              </a:rPr>
              <a:t> </a:t>
            </a:r>
            <a:r>
              <a:rPr lang="en-US" sz="2800" b="1" dirty="0" err="1">
                <a:solidFill>
                  <a:schemeClr val="tx1">
                    <a:lumMod val="95000"/>
                  </a:schemeClr>
                </a:solidFill>
              </a:rPr>
              <a:t>Raporu</a:t>
            </a:r>
            <a:endParaRPr lang="en-US" sz="2800" b="1" dirty="0">
              <a:solidFill>
                <a:schemeClr val="tx1">
                  <a:lumMod val="95000"/>
                </a:schemeClr>
              </a:solidFill>
            </a:endParaRPr>
          </a:p>
          <a:p>
            <a:pPr marL="457200" indent="-457200" algn="ctr">
              <a:buFont typeface="Wingdings" pitchFamily="2" charset="2"/>
              <a:buChar char="Ø"/>
            </a:pPr>
            <a:r>
              <a:rPr lang="en-US" sz="2800" b="1" dirty="0" err="1">
                <a:solidFill>
                  <a:schemeClr val="tx1">
                    <a:lumMod val="95000"/>
                  </a:schemeClr>
                </a:solidFill>
              </a:rPr>
              <a:t>Döviz</a:t>
            </a:r>
            <a:r>
              <a:rPr lang="en-US" sz="2800" b="1" dirty="0">
                <a:solidFill>
                  <a:schemeClr val="tx1">
                    <a:lumMod val="95000"/>
                  </a:schemeClr>
                </a:solidFill>
              </a:rPr>
              <a:t> </a:t>
            </a:r>
            <a:r>
              <a:rPr lang="en-US" sz="2800" b="1" dirty="0" err="1">
                <a:solidFill>
                  <a:schemeClr val="tx1">
                    <a:lumMod val="95000"/>
                  </a:schemeClr>
                </a:solidFill>
              </a:rPr>
              <a:t>Alım</a:t>
            </a:r>
            <a:r>
              <a:rPr lang="en-US" sz="2800" b="1" dirty="0">
                <a:solidFill>
                  <a:schemeClr val="tx1">
                    <a:lumMod val="95000"/>
                  </a:schemeClr>
                </a:solidFill>
              </a:rPr>
              <a:t> (</a:t>
            </a:r>
            <a:r>
              <a:rPr lang="en-US" sz="2800" b="1" dirty="0" err="1">
                <a:solidFill>
                  <a:schemeClr val="tx1">
                    <a:lumMod val="95000"/>
                  </a:schemeClr>
                </a:solidFill>
              </a:rPr>
              <a:t>Satım</a:t>
            </a:r>
            <a:r>
              <a:rPr lang="en-US" sz="2800" b="1" dirty="0">
                <a:solidFill>
                  <a:schemeClr val="tx1">
                    <a:lumMod val="95000"/>
                  </a:schemeClr>
                </a:solidFill>
              </a:rPr>
              <a:t>) </a:t>
            </a:r>
            <a:r>
              <a:rPr lang="en-US" sz="2800" b="1" dirty="0" err="1">
                <a:solidFill>
                  <a:schemeClr val="tx1">
                    <a:lumMod val="95000"/>
                  </a:schemeClr>
                </a:solidFill>
              </a:rPr>
              <a:t>Belgesi</a:t>
            </a:r>
            <a:endParaRPr lang="en-US" sz="2800" b="1" dirty="0">
              <a:solidFill>
                <a:schemeClr val="tx1">
                  <a:lumMod val="95000"/>
                </a:schemeClr>
              </a:solidFill>
            </a:endParaRPr>
          </a:p>
          <a:p>
            <a:pPr marL="457200" indent="-457200" algn="ctr">
              <a:buFont typeface="Wingdings" pitchFamily="2" charset="2"/>
              <a:buChar char="Ø"/>
            </a:pPr>
            <a:r>
              <a:rPr lang="en-US" sz="2800" b="1" dirty="0">
                <a:solidFill>
                  <a:schemeClr val="tx1">
                    <a:lumMod val="95000"/>
                  </a:schemeClr>
                </a:solidFill>
              </a:rPr>
              <a:t> </a:t>
            </a:r>
            <a:r>
              <a:rPr lang="en-US" sz="2800" b="1" dirty="0" err="1">
                <a:solidFill>
                  <a:schemeClr val="tx1">
                    <a:lumMod val="95000"/>
                  </a:schemeClr>
                </a:solidFill>
              </a:rPr>
              <a:t>Ödeme</a:t>
            </a:r>
            <a:r>
              <a:rPr lang="en-US" sz="2800" b="1" dirty="0">
                <a:solidFill>
                  <a:schemeClr val="tx1">
                    <a:lumMod val="95000"/>
                  </a:schemeClr>
                </a:solidFill>
              </a:rPr>
              <a:t> </a:t>
            </a:r>
            <a:r>
              <a:rPr lang="en-US" sz="2800" b="1" dirty="0" err="1">
                <a:solidFill>
                  <a:schemeClr val="tx1">
                    <a:lumMod val="95000"/>
                  </a:schemeClr>
                </a:solidFill>
              </a:rPr>
              <a:t>Şekli</a:t>
            </a:r>
            <a:endParaRPr lang="en-US" sz="2800" b="1" dirty="0">
              <a:solidFill>
                <a:schemeClr val="tx1">
                  <a:lumMod val="95000"/>
                </a:schemeClr>
              </a:solidFill>
            </a:endParaRPr>
          </a:p>
          <a:p>
            <a:pPr marL="457200" indent="-457200" algn="ctr">
              <a:buFont typeface="Wingdings" pitchFamily="2" charset="2"/>
              <a:buChar char="Ø"/>
            </a:pPr>
            <a:r>
              <a:rPr lang="en-US" sz="2400" dirty="0" err="1"/>
              <a:t>Gayrimenkul</a:t>
            </a:r>
            <a:r>
              <a:rPr lang="en-US" sz="2400" b="1" dirty="0"/>
              <a:t> </a:t>
            </a:r>
            <a:r>
              <a:rPr lang="en-US" sz="2400" dirty="0" err="1"/>
              <a:t>satış</a:t>
            </a:r>
            <a:r>
              <a:rPr lang="en-US" sz="2400" dirty="0"/>
              <a:t> </a:t>
            </a:r>
            <a:r>
              <a:rPr lang="en-US" sz="2400" dirty="0" err="1"/>
              <a:t>bedeli</a:t>
            </a:r>
            <a:r>
              <a:rPr lang="en-US" sz="2400" dirty="0"/>
              <a:t> </a:t>
            </a:r>
            <a:r>
              <a:rPr lang="en-US" sz="2400" dirty="0" err="1"/>
              <a:t>transferinin</a:t>
            </a:r>
            <a:r>
              <a:rPr lang="en-US" sz="2400" dirty="0"/>
              <a:t> </a:t>
            </a:r>
            <a:r>
              <a:rPr lang="en-US" sz="2400" dirty="0" err="1"/>
              <a:t>bankalar</a:t>
            </a:r>
            <a:r>
              <a:rPr lang="en-US" sz="2400" dirty="0"/>
              <a:t> </a:t>
            </a:r>
            <a:r>
              <a:rPr lang="en-US" sz="2400" dirty="0" err="1"/>
              <a:t>aracılığıyla</a:t>
            </a:r>
            <a:r>
              <a:rPr lang="en-US" sz="2400" dirty="0"/>
              <a:t> </a:t>
            </a:r>
            <a:r>
              <a:rPr lang="en-US" sz="2400" dirty="0" err="1"/>
              <a:t>gerçekleştirilmesi</a:t>
            </a:r>
            <a:r>
              <a:rPr lang="en-US" sz="2400" dirty="0"/>
              <a:t>; </a:t>
            </a:r>
            <a:r>
              <a:rPr lang="en-US" sz="2400" dirty="0" err="1"/>
              <a:t>bedelin</a:t>
            </a:r>
            <a:r>
              <a:rPr lang="en-US" sz="2400" dirty="0"/>
              <a:t> </a:t>
            </a:r>
            <a:r>
              <a:rPr lang="en-US" sz="2400" dirty="0" err="1"/>
              <a:t>alıcı</a:t>
            </a:r>
            <a:r>
              <a:rPr lang="en-US" sz="2400" dirty="0"/>
              <a:t> </a:t>
            </a:r>
            <a:r>
              <a:rPr lang="en-US" sz="2400" dirty="0" err="1"/>
              <a:t>hesabından</a:t>
            </a:r>
            <a:r>
              <a:rPr lang="en-US" sz="2400" dirty="0"/>
              <a:t> </a:t>
            </a:r>
            <a:r>
              <a:rPr lang="en-US" sz="2400" dirty="0" err="1"/>
              <a:t>çıktığının</a:t>
            </a:r>
            <a:r>
              <a:rPr lang="en-US" sz="2400" dirty="0"/>
              <a:t> </a:t>
            </a:r>
            <a:r>
              <a:rPr lang="en-US" sz="2400" dirty="0" err="1"/>
              <a:t>ve</a:t>
            </a:r>
            <a:r>
              <a:rPr lang="en-US" sz="2400" dirty="0"/>
              <a:t> </a:t>
            </a:r>
            <a:r>
              <a:rPr lang="en-US" sz="2400" dirty="0" err="1"/>
              <a:t>satıcı</a:t>
            </a:r>
            <a:r>
              <a:rPr lang="en-US" sz="2400" dirty="0"/>
              <a:t> </a:t>
            </a:r>
            <a:r>
              <a:rPr lang="en-US" sz="2400" dirty="0" err="1"/>
              <a:t>hesabına</a:t>
            </a:r>
            <a:r>
              <a:rPr lang="en-US" sz="2400" dirty="0"/>
              <a:t> </a:t>
            </a:r>
            <a:r>
              <a:rPr lang="en-US" sz="2400" dirty="0" err="1"/>
              <a:t>yatırıldığının</a:t>
            </a:r>
            <a:r>
              <a:rPr lang="en-US" sz="2400" dirty="0"/>
              <a:t> </a:t>
            </a:r>
            <a:r>
              <a:rPr lang="en-US" sz="2400" dirty="0" err="1"/>
              <a:t>bankalar</a:t>
            </a:r>
            <a:r>
              <a:rPr lang="en-US" sz="2400" dirty="0"/>
              <a:t> </a:t>
            </a:r>
            <a:r>
              <a:rPr lang="en-US" sz="2400" dirty="0" err="1"/>
              <a:t>tarafından</a:t>
            </a:r>
            <a:r>
              <a:rPr lang="en-US" sz="2400" dirty="0"/>
              <a:t> </a:t>
            </a:r>
            <a:r>
              <a:rPr lang="en-US" sz="2400" dirty="0" err="1"/>
              <a:t>onaylanmış</a:t>
            </a:r>
            <a:r>
              <a:rPr lang="en-US" sz="2400" dirty="0"/>
              <a:t> </a:t>
            </a:r>
            <a:r>
              <a:rPr lang="en-US" sz="2400" dirty="0" err="1"/>
              <a:t>dekontlar</a:t>
            </a:r>
            <a:r>
              <a:rPr lang="en-US" sz="2400" dirty="0"/>
              <a:t> </a:t>
            </a:r>
            <a:r>
              <a:rPr lang="en-US" sz="2400" dirty="0" err="1"/>
              <a:t>ile</a:t>
            </a:r>
            <a:r>
              <a:rPr lang="en-US" sz="2400" dirty="0"/>
              <a:t> </a:t>
            </a:r>
            <a:r>
              <a:rPr lang="en-US" sz="2400" dirty="0" err="1"/>
              <a:t>tevsik</a:t>
            </a:r>
            <a:r>
              <a:rPr lang="en-US" sz="2400" dirty="0"/>
              <a:t> </a:t>
            </a:r>
            <a:r>
              <a:rPr lang="en-US" sz="2400" dirty="0" err="1"/>
              <a:t>edilmesi</a:t>
            </a:r>
            <a:r>
              <a:rPr lang="en-US" sz="2400" dirty="0"/>
              <a:t> </a:t>
            </a:r>
            <a:r>
              <a:rPr lang="en-US" sz="2400" dirty="0" err="1"/>
              <a:t>gerekmektedir</a:t>
            </a:r>
            <a:r>
              <a:rPr lang="en-US" sz="2400" dirty="0"/>
              <a:t>. </a:t>
            </a:r>
          </a:p>
          <a:p>
            <a:pPr marL="342900" indent="-342900" algn="ctr">
              <a:buFont typeface="Wingdings" pitchFamily="2" charset="2"/>
              <a:buChar char="Ø"/>
            </a:pPr>
            <a:r>
              <a:rPr lang="en-US" sz="2400" b="1" dirty="0" err="1"/>
              <a:t>Tapu</a:t>
            </a:r>
            <a:r>
              <a:rPr lang="en-US" sz="2400" b="1" dirty="0"/>
              <a:t> </a:t>
            </a:r>
            <a:r>
              <a:rPr lang="en-US" sz="2400" b="1" dirty="0" err="1"/>
              <a:t>devri</a:t>
            </a:r>
            <a:r>
              <a:rPr lang="en-US" sz="2400" b="1" dirty="0"/>
              <a:t> </a:t>
            </a:r>
          </a:p>
          <a:p>
            <a:pPr marL="342900" indent="-342900" algn="ctr">
              <a:buFont typeface="Wingdings" pitchFamily="2" charset="2"/>
              <a:buChar char="Ø"/>
            </a:pPr>
            <a:r>
              <a:rPr lang="en-US" sz="2400" b="1" dirty="0" err="1"/>
              <a:t>Uygunluk</a:t>
            </a:r>
            <a:r>
              <a:rPr lang="en-US" sz="2400" b="1" dirty="0"/>
              <a:t> </a:t>
            </a:r>
            <a:r>
              <a:rPr lang="en-US" sz="2400" b="1" dirty="0" err="1"/>
              <a:t>Belgesi</a:t>
            </a:r>
            <a:endParaRPr lang="en-US" sz="2400" b="1" dirty="0"/>
          </a:p>
          <a:p>
            <a:pPr marL="342900" indent="-342900" algn="ctr">
              <a:buFont typeface="Wingdings" pitchFamily="2" charset="2"/>
              <a:buChar char="Ø"/>
            </a:pPr>
            <a:r>
              <a:rPr lang="en-US" sz="2400" b="1" dirty="0" err="1"/>
              <a:t>Kısa</a:t>
            </a:r>
            <a:r>
              <a:rPr lang="en-US" sz="2400" b="1" dirty="0"/>
              <a:t> </a:t>
            </a:r>
            <a:r>
              <a:rPr lang="en-US" sz="2400" b="1" dirty="0" err="1"/>
              <a:t>dönem</a:t>
            </a:r>
            <a:r>
              <a:rPr lang="en-US" sz="2400" b="1" dirty="0"/>
              <a:t> </a:t>
            </a:r>
            <a:r>
              <a:rPr lang="en-US" sz="2400" b="1" dirty="0" err="1"/>
              <a:t>ikamet</a:t>
            </a:r>
            <a:r>
              <a:rPr lang="en-US" sz="2400" b="1" dirty="0"/>
              <a:t> </a:t>
            </a:r>
            <a:r>
              <a:rPr lang="en-US" sz="2400" b="1" dirty="0" err="1"/>
              <a:t>tezkeresi</a:t>
            </a:r>
            <a:r>
              <a:rPr lang="en-US" sz="2400" b="1" dirty="0"/>
              <a:t> (m.31/j)</a:t>
            </a:r>
          </a:p>
          <a:p>
            <a:pPr marL="342900" indent="-342900" algn="ctr">
              <a:buFont typeface="Wingdings" pitchFamily="2" charset="2"/>
              <a:buChar char="Ø"/>
            </a:pPr>
            <a:r>
              <a:rPr lang="en-US" sz="2400" b="1" dirty="0" err="1"/>
              <a:t>Valiliğe</a:t>
            </a:r>
            <a:r>
              <a:rPr lang="en-US" sz="2400" b="1" dirty="0"/>
              <a:t> </a:t>
            </a:r>
            <a:r>
              <a:rPr lang="en-US" sz="2400" b="1" dirty="0" err="1"/>
              <a:t>başvuru</a:t>
            </a:r>
            <a:endParaRPr lang="en-US" sz="2400" b="1" dirty="0"/>
          </a:p>
        </p:txBody>
      </p:sp>
    </p:spTree>
    <p:extLst>
      <p:ext uri="{BB962C8B-B14F-4D97-AF65-F5344CB8AC3E}">
        <p14:creationId xmlns:p14="http://schemas.microsoft.com/office/powerpoint/2010/main" val="175444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620751" y="1120676"/>
            <a:ext cx="10950497" cy="4616648"/>
          </a:xfrm>
          <a:prstGeom prst="rect">
            <a:avLst/>
          </a:prstGeom>
          <a:noFill/>
        </p:spPr>
        <p:txBody>
          <a:bodyPr wrap="square" rtlCol="0">
            <a:spAutoFit/>
          </a:bodyPr>
          <a:lstStyle/>
          <a:p>
            <a:pPr algn="ctr"/>
            <a:r>
              <a:rPr lang="en-US" sz="2800" b="1" dirty="0" err="1">
                <a:solidFill>
                  <a:schemeClr val="tx1">
                    <a:lumMod val="95000"/>
                  </a:schemeClr>
                </a:solidFill>
              </a:rPr>
              <a:t>Yabancı</a:t>
            </a:r>
            <a:r>
              <a:rPr lang="en-US" sz="2800" b="1" dirty="0">
                <a:solidFill>
                  <a:schemeClr val="tx1">
                    <a:lumMod val="95000"/>
                  </a:schemeClr>
                </a:solidFill>
              </a:rPr>
              <a:t> </a:t>
            </a:r>
            <a:r>
              <a:rPr lang="en-US" sz="2800" b="1" dirty="0" err="1">
                <a:solidFill>
                  <a:schemeClr val="tx1">
                    <a:lumMod val="95000"/>
                  </a:schemeClr>
                </a:solidFill>
              </a:rPr>
              <a:t>Gerçek</a:t>
            </a:r>
            <a:r>
              <a:rPr lang="en-US" sz="2800" b="1" dirty="0">
                <a:solidFill>
                  <a:schemeClr val="tx1">
                    <a:lumMod val="95000"/>
                  </a:schemeClr>
                </a:solidFill>
              </a:rPr>
              <a:t> </a:t>
            </a:r>
            <a:r>
              <a:rPr lang="en-US" sz="2800" b="1" dirty="0" err="1">
                <a:solidFill>
                  <a:schemeClr val="tx1">
                    <a:lumMod val="95000"/>
                  </a:schemeClr>
                </a:solidFill>
              </a:rPr>
              <a:t>Kişilerin</a:t>
            </a:r>
            <a:r>
              <a:rPr lang="en-US" sz="2800" b="1" dirty="0">
                <a:solidFill>
                  <a:schemeClr val="tx1">
                    <a:lumMod val="95000"/>
                  </a:schemeClr>
                </a:solidFill>
              </a:rPr>
              <a:t> </a:t>
            </a:r>
          </a:p>
          <a:p>
            <a:pPr algn="ctr"/>
            <a:r>
              <a:rPr lang="en-US" sz="2800" b="1" dirty="0" err="1">
                <a:solidFill>
                  <a:schemeClr val="tx1">
                    <a:lumMod val="95000"/>
                  </a:schemeClr>
                </a:solidFill>
              </a:rPr>
              <a:t>Gayrimenkul</a:t>
            </a:r>
            <a:r>
              <a:rPr lang="en-US" sz="2800" b="1" dirty="0">
                <a:solidFill>
                  <a:schemeClr val="tx1">
                    <a:lumMod val="95000"/>
                  </a:schemeClr>
                </a:solidFill>
              </a:rPr>
              <a:t> </a:t>
            </a:r>
            <a:r>
              <a:rPr lang="en-US" sz="2800" b="1" dirty="0" err="1">
                <a:solidFill>
                  <a:schemeClr val="tx1">
                    <a:lumMod val="95000"/>
                  </a:schemeClr>
                </a:solidFill>
              </a:rPr>
              <a:t>Edinimi</a:t>
            </a:r>
            <a:r>
              <a:rPr lang="en-US" sz="2800" b="1" dirty="0">
                <a:solidFill>
                  <a:schemeClr val="tx1">
                    <a:lumMod val="95000"/>
                  </a:schemeClr>
                </a:solidFill>
              </a:rPr>
              <a:t> </a:t>
            </a:r>
            <a:r>
              <a:rPr lang="en-US" sz="2800" b="1" dirty="0" err="1">
                <a:solidFill>
                  <a:schemeClr val="tx1">
                    <a:lumMod val="95000"/>
                  </a:schemeClr>
                </a:solidFill>
              </a:rPr>
              <a:t>Yolu</a:t>
            </a:r>
            <a:r>
              <a:rPr lang="en-US" sz="2800" b="1" dirty="0">
                <a:solidFill>
                  <a:schemeClr val="tx1">
                    <a:lumMod val="95000"/>
                  </a:schemeClr>
                </a:solidFill>
              </a:rPr>
              <a:t> İle </a:t>
            </a:r>
            <a:r>
              <a:rPr lang="en-US" sz="2800" b="1" dirty="0" err="1">
                <a:solidFill>
                  <a:schemeClr val="tx1">
                    <a:lumMod val="95000"/>
                  </a:schemeClr>
                </a:solidFill>
              </a:rPr>
              <a:t>Türk</a:t>
            </a:r>
            <a:r>
              <a:rPr lang="en-US" sz="2800" b="1" dirty="0">
                <a:solidFill>
                  <a:schemeClr val="tx1">
                    <a:lumMod val="95000"/>
                  </a:schemeClr>
                </a:solidFill>
              </a:rPr>
              <a:t> </a:t>
            </a:r>
            <a:r>
              <a:rPr lang="en-US" sz="2800" b="1" dirty="0" err="1">
                <a:solidFill>
                  <a:schemeClr val="tx1">
                    <a:lumMod val="95000"/>
                  </a:schemeClr>
                </a:solidFill>
              </a:rPr>
              <a:t>Vatandaşlığını</a:t>
            </a:r>
            <a:r>
              <a:rPr lang="en-US" sz="2800" b="1" dirty="0">
                <a:solidFill>
                  <a:schemeClr val="tx1">
                    <a:lumMod val="95000"/>
                  </a:schemeClr>
                </a:solidFill>
              </a:rPr>
              <a:t> </a:t>
            </a:r>
            <a:r>
              <a:rPr lang="en-US" sz="2800" b="1" dirty="0" err="1">
                <a:solidFill>
                  <a:schemeClr val="tx1">
                    <a:lumMod val="95000"/>
                  </a:schemeClr>
                </a:solidFill>
              </a:rPr>
              <a:t>Kazanmaları</a:t>
            </a:r>
            <a:endParaRPr lang="en-US" sz="2800" b="1" dirty="0">
              <a:solidFill>
                <a:schemeClr val="tx1">
                  <a:lumMod val="95000"/>
                </a:schemeClr>
              </a:solidFill>
            </a:endParaRPr>
          </a:p>
          <a:p>
            <a:pPr algn="ctr"/>
            <a:endParaRPr lang="en-US" sz="2800" b="1" dirty="0">
              <a:solidFill>
                <a:schemeClr val="tx1">
                  <a:lumMod val="85000"/>
                </a:schemeClr>
              </a:solidFill>
            </a:endParaRPr>
          </a:p>
          <a:p>
            <a:pPr algn="ctr"/>
            <a:endParaRPr lang="tr-TR" b="1" dirty="0"/>
          </a:p>
          <a:p>
            <a:pPr marL="342900" indent="-342900" algn="just">
              <a:buFont typeface="Wingdings" pitchFamily="2" charset="2"/>
              <a:buChar char="Ø"/>
            </a:pPr>
            <a:r>
              <a:rPr lang="en-US" sz="2400" dirty="0" err="1"/>
              <a:t>Yabancılar</a:t>
            </a:r>
            <a:r>
              <a:rPr lang="en-US" sz="2400" dirty="0"/>
              <a:t> </a:t>
            </a:r>
            <a:r>
              <a:rPr lang="en-US" sz="2400" dirty="0" err="1"/>
              <a:t>ve</a:t>
            </a:r>
            <a:r>
              <a:rPr lang="en-US" sz="2400" dirty="0"/>
              <a:t> </a:t>
            </a:r>
            <a:r>
              <a:rPr lang="en-US" sz="2400" dirty="0" err="1"/>
              <a:t>Uluslararası</a:t>
            </a:r>
            <a:r>
              <a:rPr lang="en-US" sz="2400" dirty="0"/>
              <a:t> </a:t>
            </a:r>
            <a:r>
              <a:rPr lang="en-US" sz="2400" dirty="0" err="1"/>
              <a:t>Koruma</a:t>
            </a:r>
            <a:r>
              <a:rPr lang="en-US" sz="2400" dirty="0"/>
              <a:t> </a:t>
            </a:r>
            <a:r>
              <a:rPr lang="en-US" sz="2400" dirty="0" err="1"/>
              <a:t>Kanunu’nun</a:t>
            </a:r>
            <a:r>
              <a:rPr lang="en-US" sz="2400" dirty="0"/>
              <a:t> m.31/1-j </a:t>
            </a:r>
            <a:r>
              <a:rPr lang="en-US" sz="2400" dirty="0" err="1"/>
              <a:t>bendine</a:t>
            </a:r>
            <a:r>
              <a:rPr lang="en-US" sz="2400" dirty="0"/>
              <a:t> </a:t>
            </a:r>
            <a:r>
              <a:rPr lang="en-US" sz="2400" dirty="0" err="1"/>
              <a:t>göre</a:t>
            </a:r>
            <a:r>
              <a:rPr lang="en-US" sz="2400" dirty="0"/>
              <a:t> </a:t>
            </a:r>
            <a:r>
              <a:rPr lang="en-US" sz="2400" b="1" dirty="0" err="1"/>
              <a:t>ikamet</a:t>
            </a:r>
            <a:r>
              <a:rPr lang="en-US" sz="2400" b="1" dirty="0"/>
              <a:t> </a:t>
            </a:r>
            <a:r>
              <a:rPr lang="en-US" sz="2400" b="1" dirty="0" err="1"/>
              <a:t>izni</a:t>
            </a:r>
            <a:r>
              <a:rPr lang="en-US" sz="2400" b="1" dirty="0"/>
              <a:t> </a:t>
            </a:r>
            <a:r>
              <a:rPr lang="en-US" sz="2400" b="1" dirty="0" err="1"/>
              <a:t>sahibi</a:t>
            </a:r>
            <a:r>
              <a:rPr lang="en-US" sz="2400" b="1" dirty="0"/>
              <a:t> </a:t>
            </a:r>
            <a:r>
              <a:rPr lang="en-US" sz="2400" b="1" dirty="0" err="1"/>
              <a:t>yabancılar</a:t>
            </a:r>
            <a:r>
              <a:rPr lang="en-US" sz="2400" dirty="0"/>
              <a:t> </a:t>
            </a:r>
            <a:r>
              <a:rPr lang="en-US" sz="2400" dirty="0" err="1"/>
              <a:t>ve</a:t>
            </a:r>
            <a:r>
              <a:rPr lang="en-US" sz="2400" dirty="0"/>
              <a:t> </a:t>
            </a:r>
            <a:r>
              <a:rPr lang="en-US" sz="2400" dirty="0" err="1"/>
              <a:t>bunların</a:t>
            </a:r>
            <a:r>
              <a:rPr lang="en-US" sz="2400" dirty="0"/>
              <a:t> </a:t>
            </a:r>
            <a:r>
              <a:rPr lang="en-US" sz="2400" dirty="0" err="1"/>
              <a:t>yabancı</a:t>
            </a:r>
            <a:r>
              <a:rPr lang="en-US" sz="2400" dirty="0"/>
              <a:t> </a:t>
            </a:r>
            <a:r>
              <a:rPr lang="en-US" sz="2400" dirty="0" err="1"/>
              <a:t>eşi</a:t>
            </a:r>
            <a:r>
              <a:rPr lang="en-US" sz="2400" dirty="0"/>
              <a:t>, </a:t>
            </a:r>
            <a:r>
              <a:rPr lang="en-US" sz="2400" dirty="0" err="1"/>
              <a:t>kendisinin</a:t>
            </a:r>
            <a:r>
              <a:rPr lang="en-US" sz="2400" dirty="0"/>
              <a:t> </a:t>
            </a:r>
            <a:r>
              <a:rPr lang="en-US" sz="2400" dirty="0" err="1"/>
              <a:t>ve</a:t>
            </a:r>
            <a:r>
              <a:rPr lang="en-US" sz="2400" dirty="0"/>
              <a:t> </a:t>
            </a:r>
            <a:r>
              <a:rPr lang="en-US" sz="2400" dirty="0" err="1"/>
              <a:t>eşinin</a:t>
            </a:r>
            <a:r>
              <a:rPr lang="en-US" sz="2400" dirty="0"/>
              <a:t> </a:t>
            </a:r>
            <a:r>
              <a:rPr lang="en-US" sz="2400" dirty="0" err="1"/>
              <a:t>ergin</a:t>
            </a:r>
            <a:r>
              <a:rPr lang="en-US" sz="2400" dirty="0"/>
              <a:t> </a:t>
            </a:r>
            <a:r>
              <a:rPr lang="en-US" sz="2400" dirty="0" err="1"/>
              <a:t>olmayan</a:t>
            </a:r>
            <a:r>
              <a:rPr lang="en-US" sz="2400" dirty="0"/>
              <a:t> </a:t>
            </a:r>
            <a:r>
              <a:rPr lang="en-US" sz="2400" dirty="0" err="1"/>
              <a:t>veya</a:t>
            </a:r>
            <a:r>
              <a:rPr lang="en-US" sz="2400" dirty="0"/>
              <a:t> </a:t>
            </a:r>
            <a:r>
              <a:rPr lang="en-US" sz="2400" dirty="0" err="1"/>
              <a:t>bağımlı</a:t>
            </a:r>
            <a:r>
              <a:rPr lang="en-US" sz="2400" dirty="0"/>
              <a:t> </a:t>
            </a:r>
            <a:r>
              <a:rPr lang="en-US" sz="2400" dirty="0" err="1"/>
              <a:t>çocukları</a:t>
            </a:r>
            <a:r>
              <a:rPr lang="en-US" sz="2400" dirty="0"/>
              <a:t> </a:t>
            </a:r>
            <a:r>
              <a:rPr lang="en-US" sz="2400" dirty="0" err="1"/>
              <a:t>Türk</a:t>
            </a:r>
            <a:r>
              <a:rPr lang="en-US" sz="2400" dirty="0"/>
              <a:t> </a:t>
            </a:r>
            <a:r>
              <a:rPr lang="en-US" sz="2400" dirty="0" err="1"/>
              <a:t>vatandaşlığını</a:t>
            </a:r>
            <a:r>
              <a:rPr lang="en-US" sz="2400" dirty="0"/>
              <a:t> </a:t>
            </a:r>
            <a:r>
              <a:rPr lang="en-US" sz="2400" dirty="0" err="1"/>
              <a:t>istisnaî</a:t>
            </a:r>
            <a:r>
              <a:rPr lang="en-US" sz="2400" dirty="0"/>
              <a:t> </a:t>
            </a:r>
            <a:r>
              <a:rPr lang="en-US" sz="2400" dirty="0" err="1"/>
              <a:t>yoldan</a:t>
            </a:r>
            <a:r>
              <a:rPr lang="en-US" sz="2400" dirty="0"/>
              <a:t> </a:t>
            </a:r>
            <a:r>
              <a:rPr lang="en-US" sz="2400" dirty="0" err="1"/>
              <a:t>kazanabilecek</a:t>
            </a:r>
            <a:r>
              <a:rPr lang="en-US" sz="2400" dirty="0"/>
              <a:t> </a:t>
            </a:r>
            <a:r>
              <a:rPr lang="en-US" sz="2400" dirty="0" err="1"/>
              <a:t>kimselerdir</a:t>
            </a:r>
            <a:r>
              <a:rPr lang="en-US" sz="2400" dirty="0"/>
              <a:t>. </a:t>
            </a:r>
          </a:p>
          <a:p>
            <a:pPr marL="342900" indent="-342900" algn="just">
              <a:buFont typeface="Wingdings" pitchFamily="2" charset="2"/>
              <a:buChar char="Ø"/>
            </a:pPr>
            <a:endParaRPr lang="en-US" sz="2400" dirty="0"/>
          </a:p>
          <a:p>
            <a:pPr marL="342900" indent="-342900" algn="just">
              <a:buFont typeface="Wingdings" pitchFamily="2" charset="2"/>
              <a:buChar char="Ø"/>
            </a:pPr>
            <a:r>
              <a:rPr lang="en-US" sz="2400" dirty="0"/>
              <a:t>Bu </a:t>
            </a:r>
            <a:r>
              <a:rPr lang="en-US" sz="2400" dirty="0" err="1"/>
              <a:t>kişiler</a:t>
            </a:r>
            <a:r>
              <a:rPr lang="en-US" sz="2400" dirty="0"/>
              <a:t>, </a:t>
            </a:r>
            <a:r>
              <a:rPr lang="en-US" sz="2400" dirty="0" err="1"/>
              <a:t>Türkiye’de</a:t>
            </a:r>
            <a:r>
              <a:rPr lang="en-US" sz="2400" dirty="0"/>
              <a:t> ‘</a:t>
            </a:r>
            <a:r>
              <a:rPr lang="en-US" sz="2400" dirty="0" err="1"/>
              <a:t>Cumhurbaşkanının</a:t>
            </a:r>
            <a:r>
              <a:rPr lang="en-US" sz="2400" dirty="0"/>
              <a:t> </a:t>
            </a:r>
            <a:r>
              <a:rPr lang="en-US" sz="2400" dirty="0" err="1"/>
              <a:t>belirleyeceği</a:t>
            </a:r>
            <a:r>
              <a:rPr lang="en-US" sz="2400" dirty="0"/>
              <a:t> </a:t>
            </a:r>
            <a:r>
              <a:rPr lang="en-US" sz="2400" dirty="0" err="1"/>
              <a:t>kapsam</a:t>
            </a:r>
            <a:r>
              <a:rPr lang="en-US" sz="2400" dirty="0"/>
              <a:t> </a:t>
            </a:r>
            <a:r>
              <a:rPr lang="en-US" sz="2400" dirty="0" err="1"/>
              <a:t>ve</a:t>
            </a:r>
            <a:r>
              <a:rPr lang="en-US" sz="2400" dirty="0"/>
              <a:t> </a:t>
            </a:r>
            <a:r>
              <a:rPr lang="en-US" sz="2400" dirty="0" err="1"/>
              <a:t>tutarda</a:t>
            </a:r>
            <a:r>
              <a:rPr lang="en-US" sz="2400" dirty="0"/>
              <a:t> </a:t>
            </a:r>
            <a:r>
              <a:rPr lang="en-US" sz="2400" b="1" dirty="0" err="1"/>
              <a:t>yatırım</a:t>
            </a:r>
            <a:r>
              <a:rPr lang="en-US" sz="2400" b="1" dirty="0"/>
              <a:t> </a:t>
            </a:r>
            <a:r>
              <a:rPr lang="en-US" sz="2400" b="1" dirty="0" err="1"/>
              <a:t>yapacak</a:t>
            </a:r>
            <a:r>
              <a:rPr lang="en-US" sz="2400" b="1" dirty="0"/>
              <a:t> </a:t>
            </a:r>
            <a:r>
              <a:rPr lang="en-US" sz="2400" b="1" dirty="0" err="1"/>
              <a:t>olan</a:t>
            </a:r>
            <a:r>
              <a:rPr lang="en-US" sz="2400" b="1" dirty="0"/>
              <a:t> </a:t>
            </a:r>
            <a:r>
              <a:rPr lang="en-US" sz="2400" b="1" dirty="0" err="1"/>
              <a:t>kişiler</a:t>
            </a:r>
            <a:r>
              <a:rPr lang="en-US" sz="2400" dirty="0"/>
              <a:t> </a:t>
            </a:r>
            <a:r>
              <a:rPr lang="en-US" sz="2400" dirty="0" err="1"/>
              <a:t>ile</a:t>
            </a:r>
            <a:r>
              <a:rPr lang="en-US" sz="2400" dirty="0"/>
              <a:t> </a:t>
            </a:r>
            <a:r>
              <a:rPr lang="en-US" sz="2400" dirty="0" err="1"/>
              <a:t>bunların</a:t>
            </a:r>
            <a:r>
              <a:rPr lang="en-US" sz="2400" dirty="0"/>
              <a:t> </a:t>
            </a:r>
            <a:r>
              <a:rPr lang="en-US" sz="2400" dirty="0" err="1"/>
              <a:t>yabancı</a:t>
            </a:r>
            <a:r>
              <a:rPr lang="en-US" sz="2400" dirty="0"/>
              <a:t> </a:t>
            </a:r>
            <a:r>
              <a:rPr lang="en-US" sz="2400" dirty="0" err="1"/>
              <a:t>eşi</a:t>
            </a:r>
            <a:r>
              <a:rPr lang="en-US" sz="2400" dirty="0"/>
              <a:t>, </a:t>
            </a:r>
            <a:r>
              <a:rPr lang="en-US" sz="2400" dirty="0" err="1"/>
              <a:t>eşinin</a:t>
            </a:r>
            <a:r>
              <a:rPr lang="en-US" sz="2400" dirty="0"/>
              <a:t> </a:t>
            </a:r>
            <a:r>
              <a:rPr lang="en-US" sz="2400" dirty="0" err="1"/>
              <a:t>veya</a:t>
            </a:r>
            <a:r>
              <a:rPr lang="en-US" sz="2400" dirty="0"/>
              <a:t> </a:t>
            </a:r>
            <a:r>
              <a:rPr lang="en-US" sz="2400" dirty="0" err="1"/>
              <a:t>kendisinin</a:t>
            </a:r>
            <a:r>
              <a:rPr lang="en-US" sz="2400" dirty="0"/>
              <a:t> </a:t>
            </a:r>
            <a:r>
              <a:rPr lang="en-US" sz="2400" dirty="0" err="1"/>
              <a:t>ergin</a:t>
            </a:r>
            <a:r>
              <a:rPr lang="en-US" sz="2400" dirty="0"/>
              <a:t> </a:t>
            </a:r>
            <a:r>
              <a:rPr lang="en-US" sz="2400" dirty="0" err="1"/>
              <a:t>olmayan</a:t>
            </a:r>
            <a:r>
              <a:rPr lang="en-US" sz="2400" dirty="0"/>
              <a:t> </a:t>
            </a:r>
            <a:r>
              <a:rPr lang="en-US" sz="2400" dirty="0" err="1"/>
              <a:t>çocukları</a:t>
            </a:r>
            <a:r>
              <a:rPr lang="en-US" sz="2400" dirty="0"/>
              <a:t> </a:t>
            </a:r>
            <a:r>
              <a:rPr lang="en-US" sz="2400" dirty="0" err="1"/>
              <a:t>ile</a:t>
            </a:r>
            <a:r>
              <a:rPr lang="en-US" sz="2400" dirty="0"/>
              <a:t> </a:t>
            </a:r>
            <a:r>
              <a:rPr lang="en-US" sz="2400" dirty="0" err="1"/>
              <a:t>bağımlı</a:t>
            </a:r>
            <a:r>
              <a:rPr lang="en-US" sz="2400" dirty="0"/>
              <a:t> </a:t>
            </a:r>
            <a:r>
              <a:rPr lang="en-US" sz="2400" dirty="0" err="1"/>
              <a:t>çocukları’dır</a:t>
            </a:r>
            <a:r>
              <a:rPr lang="en-US" sz="2400" dirty="0"/>
              <a:t>. </a:t>
            </a:r>
            <a:endParaRPr lang="tr-TR" sz="2400" dirty="0"/>
          </a:p>
        </p:txBody>
      </p:sp>
    </p:spTree>
    <p:extLst>
      <p:ext uri="{BB962C8B-B14F-4D97-AF65-F5344CB8AC3E}">
        <p14:creationId xmlns:p14="http://schemas.microsoft.com/office/powerpoint/2010/main" val="25207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620751" y="797962"/>
            <a:ext cx="10950497" cy="5663089"/>
          </a:xfrm>
          <a:prstGeom prst="rect">
            <a:avLst/>
          </a:prstGeom>
          <a:noFill/>
        </p:spPr>
        <p:txBody>
          <a:bodyPr wrap="square" rtlCol="0">
            <a:spAutoFit/>
          </a:bodyPr>
          <a:lstStyle/>
          <a:p>
            <a:pPr algn="ctr"/>
            <a:r>
              <a:rPr lang="tr-TR" sz="2800" b="1" dirty="0">
                <a:solidFill>
                  <a:schemeClr val="tx1">
                    <a:lumMod val="95000"/>
                  </a:schemeClr>
                </a:solidFill>
              </a:rPr>
              <a:t>TVK Uygulama Yönetmeliği m.20 </a:t>
            </a:r>
          </a:p>
          <a:p>
            <a:pPr marL="457200" indent="-457200" algn="ctr">
              <a:buAutoNum type="alphaUcPeriod"/>
            </a:pPr>
            <a:endParaRPr lang="tr-TR" sz="2200" dirty="0"/>
          </a:p>
          <a:p>
            <a:pPr marL="342900" indent="-342900" algn="just">
              <a:buFont typeface="Wingdings" pitchFamily="2" charset="2"/>
              <a:buChar char="Ø"/>
            </a:pPr>
            <a:r>
              <a:rPr lang="en-US" sz="2400" dirty="0" err="1"/>
              <a:t>Türk</a:t>
            </a:r>
            <a:r>
              <a:rPr lang="en-US" sz="2400" dirty="0"/>
              <a:t> </a:t>
            </a:r>
            <a:r>
              <a:rPr lang="en-US" sz="2400" dirty="0" err="1"/>
              <a:t>Vatandaşlığının</a:t>
            </a:r>
            <a:r>
              <a:rPr lang="en-US" sz="2400" dirty="0"/>
              <a:t> </a:t>
            </a:r>
            <a:r>
              <a:rPr lang="en-US" sz="2400" dirty="0" err="1"/>
              <a:t>İstisnaî</a:t>
            </a:r>
            <a:r>
              <a:rPr lang="en-US" sz="2400" dirty="0"/>
              <a:t> </a:t>
            </a:r>
            <a:r>
              <a:rPr lang="en-US" sz="2400" dirty="0" err="1"/>
              <a:t>Olarak</a:t>
            </a:r>
            <a:r>
              <a:rPr lang="en-US" sz="2400" dirty="0"/>
              <a:t> </a:t>
            </a:r>
            <a:r>
              <a:rPr lang="en-US" sz="2400" dirty="0" err="1"/>
              <a:t>Kazanılması</a:t>
            </a:r>
            <a:r>
              <a:rPr lang="en-US" sz="2400" dirty="0"/>
              <a:t>, </a:t>
            </a:r>
            <a:r>
              <a:rPr lang="en-US" sz="2400" dirty="0" err="1"/>
              <a:t>Başvuru</a:t>
            </a:r>
            <a:r>
              <a:rPr lang="en-US" sz="2400" dirty="0"/>
              <a:t> </a:t>
            </a:r>
            <a:r>
              <a:rPr lang="en-US" sz="2400" dirty="0" err="1"/>
              <a:t>İçin</a:t>
            </a:r>
            <a:r>
              <a:rPr lang="en-US" sz="2400" dirty="0"/>
              <a:t> </a:t>
            </a:r>
            <a:r>
              <a:rPr lang="en-US" sz="2400" dirty="0" err="1"/>
              <a:t>Gerekli</a:t>
            </a:r>
            <a:r>
              <a:rPr lang="en-US" sz="2400" dirty="0"/>
              <a:t> </a:t>
            </a:r>
            <a:r>
              <a:rPr lang="en-US" sz="2400" dirty="0" err="1"/>
              <a:t>Belgeler</a:t>
            </a:r>
            <a:r>
              <a:rPr lang="en-US" sz="2400" dirty="0"/>
              <a:t> </a:t>
            </a:r>
            <a:r>
              <a:rPr lang="en-US" sz="2400" dirty="0" err="1"/>
              <a:t>ve</a:t>
            </a:r>
            <a:r>
              <a:rPr lang="en-US" sz="2400" dirty="0"/>
              <a:t> </a:t>
            </a:r>
            <a:r>
              <a:rPr lang="en-US" sz="2400" dirty="0" err="1"/>
              <a:t>Yapılacak</a:t>
            </a:r>
            <a:r>
              <a:rPr lang="en-US" sz="2400" dirty="0"/>
              <a:t> </a:t>
            </a:r>
            <a:r>
              <a:rPr lang="en-US" sz="2400" dirty="0" err="1"/>
              <a:t>İşlemler</a:t>
            </a:r>
            <a:r>
              <a:rPr lang="en-US" sz="2400" dirty="0"/>
              <a:t> </a:t>
            </a:r>
            <a:r>
              <a:rPr lang="en-US" sz="2400" dirty="0" err="1"/>
              <a:t>başlığını</a:t>
            </a:r>
            <a:r>
              <a:rPr lang="en-US" sz="2400" dirty="0"/>
              <a:t> </a:t>
            </a:r>
            <a:r>
              <a:rPr lang="en-US" sz="2400" dirty="0" err="1"/>
              <a:t>taşıyan</a:t>
            </a:r>
            <a:r>
              <a:rPr lang="en-US" sz="2400" dirty="0"/>
              <a:t> </a:t>
            </a:r>
            <a:r>
              <a:rPr lang="en-US" sz="2400" dirty="0" err="1"/>
              <a:t>maddeye</a:t>
            </a:r>
            <a:r>
              <a:rPr lang="en-US" sz="2400" dirty="0"/>
              <a:t> </a:t>
            </a:r>
            <a:r>
              <a:rPr lang="en-US" sz="2400" dirty="0" err="1"/>
              <a:t>göre</a:t>
            </a:r>
            <a:r>
              <a:rPr lang="en-US" sz="2400" dirty="0"/>
              <a:t>, </a:t>
            </a:r>
          </a:p>
          <a:p>
            <a:pPr algn="just"/>
            <a:endParaRPr lang="en-US" sz="2400" dirty="0"/>
          </a:p>
          <a:p>
            <a:pPr marL="342900" indent="-342900" algn="just">
              <a:buFont typeface="Wingdings" pitchFamily="2" charset="2"/>
              <a:buChar char="Ø"/>
            </a:pPr>
            <a:r>
              <a:rPr lang="en-US" sz="2400" dirty="0" err="1"/>
              <a:t>En</a:t>
            </a:r>
            <a:r>
              <a:rPr lang="en-US" sz="2400" dirty="0"/>
              <a:t> </a:t>
            </a:r>
            <a:r>
              <a:rPr lang="en-US" sz="2400" dirty="0" err="1"/>
              <a:t>az</a:t>
            </a:r>
            <a:r>
              <a:rPr lang="en-US" sz="2400" dirty="0"/>
              <a:t> 400.000 </a:t>
            </a:r>
            <a:r>
              <a:rPr lang="en-US" sz="2400" dirty="0" err="1"/>
              <a:t>Amerikan</a:t>
            </a:r>
            <a:r>
              <a:rPr lang="en-US" sz="2400" dirty="0"/>
              <a:t> </a:t>
            </a:r>
            <a:r>
              <a:rPr lang="en-US" sz="2400" dirty="0" err="1"/>
              <a:t>Doları</a:t>
            </a:r>
            <a:r>
              <a:rPr lang="en-US" sz="2400" dirty="0"/>
              <a:t> </a:t>
            </a:r>
            <a:r>
              <a:rPr lang="en-US" sz="2400" dirty="0" err="1"/>
              <a:t>veya</a:t>
            </a:r>
            <a:r>
              <a:rPr lang="en-US" sz="2400" dirty="0"/>
              <a:t> </a:t>
            </a:r>
            <a:r>
              <a:rPr lang="en-US" sz="2400" dirty="0" err="1"/>
              <a:t>karşılığı</a:t>
            </a:r>
            <a:r>
              <a:rPr lang="en-US" sz="2400" dirty="0"/>
              <a:t> </a:t>
            </a:r>
            <a:r>
              <a:rPr lang="en-US" sz="2400" dirty="0" err="1"/>
              <a:t>döviz</a:t>
            </a:r>
            <a:r>
              <a:rPr lang="en-US" sz="2400" dirty="0"/>
              <a:t> </a:t>
            </a:r>
            <a:r>
              <a:rPr lang="en-US" sz="2400" dirty="0" err="1"/>
              <a:t>ya</a:t>
            </a:r>
            <a:r>
              <a:rPr lang="en-US" sz="2400" dirty="0"/>
              <a:t> da </a:t>
            </a:r>
            <a:r>
              <a:rPr lang="en-US" sz="2400" dirty="0" err="1"/>
              <a:t>karşılığı</a:t>
            </a:r>
            <a:r>
              <a:rPr lang="en-US" sz="2400" dirty="0"/>
              <a:t> </a:t>
            </a:r>
            <a:r>
              <a:rPr lang="en-US" sz="2400" dirty="0" err="1"/>
              <a:t>Türk</a:t>
            </a:r>
            <a:r>
              <a:rPr lang="en-US" sz="2400" dirty="0"/>
              <a:t> </a:t>
            </a:r>
            <a:r>
              <a:rPr lang="en-US" sz="2400" dirty="0" err="1"/>
              <a:t>Lirası</a:t>
            </a:r>
            <a:r>
              <a:rPr lang="en-US" sz="2400" dirty="0"/>
              <a:t> </a:t>
            </a:r>
            <a:r>
              <a:rPr lang="en-US" sz="2400" dirty="0" err="1"/>
              <a:t>tutarında</a:t>
            </a:r>
            <a:r>
              <a:rPr lang="en-US" sz="2400" dirty="0"/>
              <a:t> </a:t>
            </a:r>
            <a:r>
              <a:rPr lang="en-US" sz="2400" b="1" dirty="0" err="1"/>
              <a:t>taşınmazı</a:t>
            </a:r>
            <a:r>
              <a:rPr lang="en-US" sz="2400" b="1" dirty="0"/>
              <a:t> </a:t>
            </a:r>
            <a:r>
              <a:rPr lang="en-US" sz="2400" b="1" dirty="0" err="1"/>
              <a:t>tapu</a:t>
            </a:r>
            <a:r>
              <a:rPr lang="en-US" sz="2400" b="1" dirty="0"/>
              <a:t> </a:t>
            </a:r>
            <a:r>
              <a:rPr lang="en-US" sz="2400" b="1" dirty="0" err="1"/>
              <a:t>kayıtlarına</a:t>
            </a:r>
            <a:r>
              <a:rPr lang="en-US" sz="2400" b="1" dirty="0"/>
              <a:t> </a:t>
            </a:r>
            <a:r>
              <a:rPr lang="en-US" sz="2400" b="1" dirty="0" err="1"/>
              <a:t>üç</a:t>
            </a:r>
            <a:r>
              <a:rPr lang="en-US" sz="2400" b="1" dirty="0"/>
              <a:t> </a:t>
            </a:r>
            <a:r>
              <a:rPr lang="en-US" sz="2400" b="1" dirty="0" err="1"/>
              <a:t>yıl</a:t>
            </a:r>
            <a:r>
              <a:rPr lang="en-US" sz="2400" b="1" dirty="0"/>
              <a:t> </a:t>
            </a:r>
            <a:r>
              <a:rPr lang="en-US" sz="2400" b="1" dirty="0" err="1"/>
              <a:t>satılmaması</a:t>
            </a:r>
            <a:r>
              <a:rPr lang="en-US" sz="2400" b="1" dirty="0"/>
              <a:t> </a:t>
            </a:r>
            <a:r>
              <a:rPr lang="en-US" sz="2400" b="1" dirty="0" err="1"/>
              <a:t>şerhi</a:t>
            </a:r>
            <a:r>
              <a:rPr lang="en-US" sz="2400" b="1" dirty="0"/>
              <a:t> </a:t>
            </a:r>
            <a:r>
              <a:rPr lang="en-US" sz="2400" b="1" dirty="0" err="1"/>
              <a:t>koyulmak</a:t>
            </a:r>
            <a:r>
              <a:rPr lang="en-US" sz="2400" b="1" dirty="0"/>
              <a:t> </a:t>
            </a:r>
            <a:r>
              <a:rPr lang="en-US" sz="2400" b="1" dirty="0" err="1"/>
              <a:t>şartıyla</a:t>
            </a:r>
            <a:r>
              <a:rPr lang="en-US" sz="2400" b="1" dirty="0"/>
              <a:t> </a:t>
            </a:r>
            <a:r>
              <a:rPr lang="en-US" sz="2400" b="1" dirty="0" err="1"/>
              <a:t>satın</a:t>
            </a:r>
            <a:r>
              <a:rPr lang="en-US" sz="2400" b="1" dirty="0"/>
              <a:t> </a:t>
            </a:r>
            <a:r>
              <a:rPr lang="en-US" sz="2400" b="1" dirty="0" err="1"/>
              <a:t>aldığı</a:t>
            </a:r>
            <a:r>
              <a:rPr lang="en-US" sz="2400" b="1" dirty="0"/>
              <a:t> </a:t>
            </a:r>
            <a:r>
              <a:rPr lang="en-US" sz="2400" dirty="0" err="1"/>
              <a:t>veya</a:t>
            </a:r>
            <a:r>
              <a:rPr lang="en-US" sz="2400" dirty="0"/>
              <a:t> kat </a:t>
            </a:r>
            <a:r>
              <a:rPr lang="en-US" sz="2400" dirty="0" err="1"/>
              <a:t>mülkiyeti</a:t>
            </a:r>
            <a:r>
              <a:rPr lang="en-US" sz="2400" dirty="0"/>
              <a:t> </a:t>
            </a:r>
            <a:r>
              <a:rPr lang="en-US" sz="2400" dirty="0" err="1"/>
              <a:t>ya</a:t>
            </a:r>
            <a:r>
              <a:rPr lang="en-US" sz="2400" dirty="0"/>
              <a:t> da kat </a:t>
            </a:r>
            <a:r>
              <a:rPr lang="en-US" sz="2400" dirty="0" err="1"/>
              <a:t>irtifakı</a:t>
            </a:r>
            <a:r>
              <a:rPr lang="en-US" sz="2400" dirty="0"/>
              <a:t> </a:t>
            </a:r>
            <a:r>
              <a:rPr lang="en-US" sz="2400" dirty="0" err="1"/>
              <a:t>kurulmuş</a:t>
            </a:r>
            <a:r>
              <a:rPr lang="en-US" sz="2400" dirty="0"/>
              <a:t>, </a:t>
            </a:r>
            <a:r>
              <a:rPr lang="en-US" sz="2400" dirty="0" err="1"/>
              <a:t>en</a:t>
            </a:r>
            <a:r>
              <a:rPr lang="en-US" sz="2400" dirty="0"/>
              <a:t> </a:t>
            </a:r>
            <a:r>
              <a:rPr lang="en-US" sz="2400" dirty="0" err="1"/>
              <a:t>az</a:t>
            </a:r>
            <a:r>
              <a:rPr lang="en-US" sz="2400" dirty="0"/>
              <a:t> 400.000 </a:t>
            </a:r>
            <a:r>
              <a:rPr lang="en-US" sz="2400" dirty="0" err="1"/>
              <a:t>Amerikan</a:t>
            </a:r>
            <a:r>
              <a:rPr lang="en-US" sz="2400" dirty="0"/>
              <a:t> </a:t>
            </a:r>
            <a:r>
              <a:rPr lang="en-US" sz="2400" dirty="0" err="1"/>
              <a:t>Doları</a:t>
            </a:r>
            <a:r>
              <a:rPr lang="en-US" sz="2400" dirty="0"/>
              <a:t> </a:t>
            </a:r>
            <a:r>
              <a:rPr lang="en-US" sz="2400" dirty="0" err="1"/>
              <a:t>veya</a:t>
            </a:r>
            <a:r>
              <a:rPr lang="en-US" sz="2400" dirty="0"/>
              <a:t> </a:t>
            </a:r>
            <a:r>
              <a:rPr lang="en-US" sz="2400" dirty="0" err="1"/>
              <a:t>karşılığı</a:t>
            </a:r>
            <a:r>
              <a:rPr lang="en-US" sz="2400" dirty="0"/>
              <a:t> </a:t>
            </a:r>
            <a:r>
              <a:rPr lang="en-US" sz="2400" dirty="0" err="1"/>
              <a:t>döviz</a:t>
            </a:r>
            <a:r>
              <a:rPr lang="en-US" sz="2400" dirty="0"/>
              <a:t> </a:t>
            </a:r>
            <a:r>
              <a:rPr lang="en-US" sz="2400" dirty="0" err="1"/>
              <a:t>ya</a:t>
            </a:r>
            <a:r>
              <a:rPr lang="en-US" sz="2400" dirty="0"/>
              <a:t> da </a:t>
            </a:r>
            <a:r>
              <a:rPr lang="en-US" sz="2400" dirty="0" err="1"/>
              <a:t>karşılığı</a:t>
            </a:r>
            <a:r>
              <a:rPr lang="en-US" sz="2400" dirty="0"/>
              <a:t> </a:t>
            </a:r>
            <a:r>
              <a:rPr lang="en-US" sz="2400" dirty="0" err="1"/>
              <a:t>Türk</a:t>
            </a:r>
            <a:r>
              <a:rPr lang="en-US" sz="2400" dirty="0"/>
              <a:t> </a:t>
            </a:r>
            <a:r>
              <a:rPr lang="en-US" sz="2400" dirty="0" err="1"/>
              <a:t>Lirası</a:t>
            </a:r>
            <a:r>
              <a:rPr lang="en-US" sz="2400" dirty="0"/>
              <a:t> </a:t>
            </a:r>
            <a:r>
              <a:rPr lang="en-US" sz="2400" dirty="0" err="1"/>
              <a:t>tutarı</a:t>
            </a:r>
            <a:r>
              <a:rPr lang="en-US" sz="2400" dirty="0"/>
              <a:t> </a:t>
            </a:r>
            <a:r>
              <a:rPr lang="en-US" sz="2400" dirty="0" err="1"/>
              <a:t>peşin</a:t>
            </a:r>
            <a:r>
              <a:rPr lang="en-US" sz="2400" dirty="0"/>
              <a:t> </a:t>
            </a:r>
            <a:r>
              <a:rPr lang="en-US" sz="2400" dirty="0" err="1"/>
              <a:t>olarak</a:t>
            </a:r>
            <a:r>
              <a:rPr lang="en-US" sz="2400" dirty="0"/>
              <a:t> </a:t>
            </a:r>
            <a:r>
              <a:rPr lang="en-US" sz="2400" dirty="0" err="1"/>
              <a:t>yatırılan</a:t>
            </a:r>
            <a:r>
              <a:rPr lang="en-US" sz="2400" dirty="0"/>
              <a:t> </a:t>
            </a:r>
            <a:r>
              <a:rPr lang="en-US" sz="2400" dirty="0" err="1"/>
              <a:t>taşınmazın</a:t>
            </a:r>
            <a:r>
              <a:rPr lang="en-US" sz="2400" dirty="0"/>
              <a:t> </a:t>
            </a:r>
            <a:r>
              <a:rPr lang="en-US" sz="2400" b="1" dirty="0" err="1"/>
              <a:t>satışının</a:t>
            </a:r>
            <a:r>
              <a:rPr lang="en-US" sz="2400" b="1" dirty="0"/>
              <a:t> </a:t>
            </a:r>
            <a:r>
              <a:rPr lang="en-US" sz="2400" b="1" dirty="0" err="1"/>
              <a:t>vaat</a:t>
            </a:r>
            <a:r>
              <a:rPr lang="en-US" sz="2400" b="1" dirty="0"/>
              <a:t> </a:t>
            </a:r>
            <a:r>
              <a:rPr lang="en-US" sz="2400" b="1" dirty="0" err="1"/>
              <a:t>edildiğine</a:t>
            </a:r>
            <a:r>
              <a:rPr lang="en-US" sz="2400" dirty="0"/>
              <a:t> </a:t>
            </a:r>
            <a:r>
              <a:rPr lang="en-US" sz="2400" dirty="0" err="1"/>
              <a:t>dair</a:t>
            </a:r>
            <a:r>
              <a:rPr lang="en-US" sz="2400" dirty="0"/>
              <a:t> </a:t>
            </a:r>
            <a:r>
              <a:rPr lang="en-US" sz="2400" dirty="0" err="1"/>
              <a:t>noterden</a:t>
            </a:r>
            <a:r>
              <a:rPr lang="en-US" sz="2400" dirty="0"/>
              <a:t> </a:t>
            </a:r>
            <a:r>
              <a:rPr lang="en-US" sz="2400" dirty="0" err="1"/>
              <a:t>düzenlenen</a:t>
            </a:r>
            <a:r>
              <a:rPr lang="en-US" sz="2400" dirty="0"/>
              <a:t> </a:t>
            </a:r>
            <a:r>
              <a:rPr lang="en-US" sz="2400" dirty="0" err="1"/>
              <a:t>sözleşmenin</a:t>
            </a:r>
            <a:r>
              <a:rPr lang="en-US" sz="2400" dirty="0"/>
              <a:t> </a:t>
            </a:r>
            <a:r>
              <a:rPr lang="en-US" sz="2400" dirty="0" err="1"/>
              <a:t>üç</a:t>
            </a:r>
            <a:r>
              <a:rPr lang="en-US" sz="2400" dirty="0"/>
              <a:t> </a:t>
            </a:r>
            <a:r>
              <a:rPr lang="en-US" sz="2400" dirty="0" err="1"/>
              <a:t>yıl</a:t>
            </a:r>
            <a:r>
              <a:rPr lang="en-US" sz="2400" dirty="0"/>
              <a:t> </a:t>
            </a:r>
            <a:r>
              <a:rPr lang="en-US" sz="2400" dirty="0" err="1"/>
              <a:t>süreyle</a:t>
            </a:r>
            <a:r>
              <a:rPr lang="en-US" sz="2400" dirty="0"/>
              <a:t> </a:t>
            </a:r>
            <a:r>
              <a:rPr lang="en-US" sz="2400" dirty="0" err="1"/>
              <a:t>devri</a:t>
            </a:r>
            <a:r>
              <a:rPr lang="en-US" sz="2400" dirty="0"/>
              <a:t> </a:t>
            </a:r>
            <a:r>
              <a:rPr lang="en-US" sz="2400" dirty="0" err="1"/>
              <a:t>ve</a:t>
            </a:r>
            <a:r>
              <a:rPr lang="en-US" sz="2400" dirty="0"/>
              <a:t> </a:t>
            </a:r>
            <a:r>
              <a:rPr lang="en-US" sz="2400" dirty="0" err="1"/>
              <a:t>terkini</a:t>
            </a:r>
            <a:r>
              <a:rPr lang="en-US" sz="2400" dirty="0"/>
              <a:t> </a:t>
            </a:r>
            <a:r>
              <a:rPr lang="en-US" sz="2400" dirty="0" err="1"/>
              <a:t>yapılmayacağı</a:t>
            </a:r>
            <a:r>
              <a:rPr lang="en-US" sz="2400" dirty="0"/>
              <a:t> </a:t>
            </a:r>
            <a:r>
              <a:rPr lang="en-US" sz="2400" dirty="0" err="1"/>
              <a:t>taahhüdüyle</a:t>
            </a:r>
            <a:r>
              <a:rPr lang="en-US" sz="2400" dirty="0"/>
              <a:t> </a:t>
            </a:r>
            <a:r>
              <a:rPr lang="en-US" sz="2400" dirty="0" err="1"/>
              <a:t>tapu</a:t>
            </a:r>
            <a:r>
              <a:rPr lang="en-US" sz="2400" dirty="0"/>
              <a:t> </a:t>
            </a:r>
            <a:r>
              <a:rPr lang="en-US" sz="2400" dirty="0" err="1"/>
              <a:t>siciline</a:t>
            </a:r>
            <a:r>
              <a:rPr lang="en-US" sz="2400" dirty="0"/>
              <a:t> </a:t>
            </a:r>
            <a:r>
              <a:rPr lang="en-US" sz="2400" dirty="0" err="1"/>
              <a:t>şerh</a:t>
            </a:r>
            <a:r>
              <a:rPr lang="en-US" sz="2400" dirty="0"/>
              <a:t> </a:t>
            </a:r>
            <a:r>
              <a:rPr lang="en-US" sz="2400" dirty="0" err="1"/>
              <a:t>edilmesini</a:t>
            </a:r>
            <a:r>
              <a:rPr lang="en-US" sz="2400" dirty="0"/>
              <a:t> </a:t>
            </a:r>
            <a:r>
              <a:rPr lang="en-US" sz="2400" dirty="0" err="1"/>
              <a:t>müteakip</a:t>
            </a:r>
            <a:r>
              <a:rPr lang="en-US" sz="2400" dirty="0"/>
              <a:t> </a:t>
            </a:r>
            <a:r>
              <a:rPr lang="en-US" sz="2400" dirty="0" err="1"/>
              <a:t>ilgili</a:t>
            </a:r>
            <a:r>
              <a:rPr lang="en-US" sz="2400" dirty="0"/>
              <a:t> </a:t>
            </a:r>
            <a:r>
              <a:rPr lang="en-US" sz="2400" dirty="0" err="1"/>
              <a:t>başvuru</a:t>
            </a:r>
            <a:r>
              <a:rPr lang="en-US" sz="2400" dirty="0"/>
              <a:t> </a:t>
            </a:r>
            <a:r>
              <a:rPr lang="en-US" sz="2400" dirty="0" err="1"/>
              <a:t>belgelerini</a:t>
            </a:r>
            <a:r>
              <a:rPr lang="en-US" sz="2400" dirty="0"/>
              <a:t> </a:t>
            </a:r>
            <a:r>
              <a:rPr lang="en-US" sz="2400" dirty="0" err="1"/>
              <a:t>ilgili</a:t>
            </a:r>
            <a:r>
              <a:rPr lang="en-US" sz="2400" dirty="0"/>
              <a:t> </a:t>
            </a:r>
            <a:r>
              <a:rPr lang="en-US" sz="2400" dirty="0" err="1"/>
              <a:t>kamu</a:t>
            </a:r>
            <a:r>
              <a:rPr lang="en-US" sz="2400" dirty="0"/>
              <a:t> </a:t>
            </a:r>
            <a:r>
              <a:rPr lang="en-US" sz="2400" dirty="0" err="1"/>
              <a:t>kurumuna</a:t>
            </a:r>
            <a:r>
              <a:rPr lang="en-US" sz="2400" dirty="0"/>
              <a:t> </a:t>
            </a:r>
            <a:r>
              <a:rPr lang="en-US" sz="2400" dirty="0" err="1"/>
              <a:t>tevdi</a:t>
            </a:r>
            <a:r>
              <a:rPr lang="en-US" sz="2400" dirty="0"/>
              <a:t> </a:t>
            </a:r>
            <a:r>
              <a:rPr lang="en-US" sz="2400" dirty="0" err="1"/>
              <a:t>eden</a:t>
            </a:r>
            <a:r>
              <a:rPr lang="en-US" sz="2400" dirty="0"/>
              <a:t> </a:t>
            </a:r>
            <a:r>
              <a:rPr lang="en-US" sz="2400" dirty="0" err="1"/>
              <a:t>yabancı</a:t>
            </a:r>
            <a:r>
              <a:rPr lang="en-US" sz="2400" dirty="0"/>
              <a:t>, </a:t>
            </a:r>
            <a:r>
              <a:rPr lang="en-US" sz="2400" dirty="0" err="1"/>
              <a:t>Cumhurbaşkanı</a:t>
            </a:r>
            <a:r>
              <a:rPr lang="en-US" sz="2400" dirty="0"/>
              <a:t> </a:t>
            </a:r>
            <a:r>
              <a:rPr lang="en-US" sz="2400" dirty="0" err="1"/>
              <a:t>kararı</a:t>
            </a:r>
            <a:r>
              <a:rPr lang="en-US" sz="2400" dirty="0"/>
              <a:t> </a:t>
            </a:r>
            <a:r>
              <a:rPr lang="en-US" sz="2400" dirty="0" err="1"/>
              <a:t>ile</a:t>
            </a:r>
            <a:r>
              <a:rPr lang="en-US" sz="2400" dirty="0"/>
              <a:t> </a:t>
            </a:r>
            <a:r>
              <a:rPr lang="en-US" sz="2400" dirty="0" err="1"/>
              <a:t>Türk</a:t>
            </a:r>
            <a:r>
              <a:rPr lang="en-US" sz="2400" dirty="0"/>
              <a:t> </a:t>
            </a:r>
            <a:r>
              <a:rPr lang="en-US" sz="2400" dirty="0" err="1"/>
              <a:t>vatandaşlığını</a:t>
            </a:r>
            <a:r>
              <a:rPr lang="en-US" sz="2400" dirty="0"/>
              <a:t> </a:t>
            </a:r>
            <a:r>
              <a:rPr lang="en-US" sz="2400" dirty="0" err="1"/>
              <a:t>kazanabilmektedir</a:t>
            </a:r>
            <a:r>
              <a:rPr lang="en-US" sz="2400" dirty="0"/>
              <a:t>. </a:t>
            </a:r>
          </a:p>
        </p:txBody>
      </p:sp>
    </p:spTree>
    <p:extLst>
      <p:ext uri="{BB962C8B-B14F-4D97-AF65-F5344CB8AC3E}">
        <p14:creationId xmlns:p14="http://schemas.microsoft.com/office/powerpoint/2010/main" val="314977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620751" y="700642"/>
            <a:ext cx="10950497" cy="5693866"/>
          </a:xfrm>
          <a:prstGeom prst="rect">
            <a:avLst/>
          </a:prstGeom>
          <a:noFill/>
        </p:spPr>
        <p:txBody>
          <a:bodyPr wrap="square" rtlCol="0">
            <a:spAutoFit/>
          </a:bodyPr>
          <a:lstStyle/>
          <a:p>
            <a:pPr algn="ctr"/>
            <a:r>
              <a:rPr lang="en-US" sz="2800" b="1" dirty="0" err="1">
                <a:solidFill>
                  <a:schemeClr val="tx1">
                    <a:lumMod val="95000"/>
                  </a:schemeClr>
                </a:solidFill>
              </a:rPr>
              <a:t>Belirtmenin</a:t>
            </a:r>
            <a:r>
              <a:rPr lang="en-US" sz="2800" b="1" dirty="0">
                <a:solidFill>
                  <a:schemeClr val="tx1">
                    <a:lumMod val="95000"/>
                  </a:schemeClr>
                </a:solidFill>
              </a:rPr>
              <a:t> </a:t>
            </a:r>
            <a:r>
              <a:rPr lang="en-US" sz="2800" b="1" dirty="0" err="1">
                <a:solidFill>
                  <a:schemeClr val="tx1">
                    <a:lumMod val="95000"/>
                  </a:schemeClr>
                </a:solidFill>
              </a:rPr>
              <a:t>Tescili</a:t>
            </a:r>
            <a:endParaRPr lang="en-US" sz="2800" dirty="0">
              <a:solidFill>
                <a:schemeClr val="tx1">
                  <a:lumMod val="95000"/>
                </a:schemeClr>
              </a:solidFill>
            </a:endParaRPr>
          </a:p>
          <a:p>
            <a:pPr algn="just"/>
            <a:endParaRPr lang="en-US" sz="2400" dirty="0"/>
          </a:p>
          <a:p>
            <a:pPr algn="just"/>
            <a:r>
              <a:rPr lang="en-US" sz="2400" dirty="0" err="1"/>
              <a:t>Satış</a:t>
            </a:r>
            <a:r>
              <a:rPr lang="en-US" sz="2400" dirty="0"/>
              <a:t> </a:t>
            </a:r>
            <a:r>
              <a:rPr lang="en-US" sz="2400" dirty="0" err="1"/>
              <a:t>yoluyla</a:t>
            </a:r>
            <a:r>
              <a:rPr lang="en-US" sz="2400" dirty="0"/>
              <a:t> </a:t>
            </a:r>
            <a:r>
              <a:rPr lang="en-US" sz="2400" dirty="0" err="1"/>
              <a:t>yapılan</a:t>
            </a:r>
            <a:r>
              <a:rPr lang="en-US" sz="2400" dirty="0"/>
              <a:t> </a:t>
            </a:r>
            <a:r>
              <a:rPr lang="en-US" sz="2400" dirty="0" err="1"/>
              <a:t>başvurular</a:t>
            </a:r>
            <a:r>
              <a:rPr lang="en-US" sz="2400" dirty="0"/>
              <a:t> </a:t>
            </a:r>
            <a:r>
              <a:rPr lang="en-US" sz="2400" dirty="0" err="1"/>
              <a:t>sonucu</a:t>
            </a:r>
            <a:r>
              <a:rPr lang="en-US" sz="2400" dirty="0"/>
              <a:t> </a:t>
            </a:r>
            <a:r>
              <a:rPr lang="en-US" sz="2400" dirty="0" err="1"/>
              <a:t>düzenlenecek</a:t>
            </a:r>
            <a:r>
              <a:rPr lang="en-US" sz="2400" dirty="0"/>
              <a:t> </a:t>
            </a:r>
            <a:r>
              <a:rPr lang="en-US" sz="2400" dirty="0" err="1"/>
              <a:t>tescil</a:t>
            </a:r>
            <a:r>
              <a:rPr lang="en-US" sz="2400" dirty="0"/>
              <a:t> </a:t>
            </a:r>
            <a:r>
              <a:rPr lang="en-US" sz="2400" dirty="0" err="1"/>
              <a:t>istem</a:t>
            </a:r>
            <a:r>
              <a:rPr lang="en-US" sz="2400" dirty="0"/>
              <a:t> </a:t>
            </a:r>
            <a:r>
              <a:rPr lang="en-US" sz="2400" dirty="0" err="1"/>
              <a:t>belgesi</a:t>
            </a:r>
            <a:r>
              <a:rPr lang="en-US" sz="2400" dirty="0"/>
              <a:t> </a:t>
            </a:r>
            <a:r>
              <a:rPr lang="en-US" sz="2400" dirty="0" err="1"/>
              <a:t>veya</a:t>
            </a:r>
            <a:r>
              <a:rPr lang="en-US" sz="2400" dirty="0"/>
              <a:t> </a:t>
            </a:r>
            <a:r>
              <a:rPr lang="en-US" sz="2400" dirty="0" err="1"/>
              <a:t>resmî</a:t>
            </a:r>
            <a:r>
              <a:rPr lang="en-US" sz="2400" dirty="0"/>
              <a:t> </a:t>
            </a:r>
            <a:r>
              <a:rPr lang="en-US" sz="2400" dirty="0" err="1"/>
              <a:t>senede</a:t>
            </a:r>
            <a:r>
              <a:rPr lang="en-US" sz="2400" dirty="0"/>
              <a:t>: </a:t>
            </a:r>
          </a:p>
          <a:p>
            <a:pPr algn="just"/>
            <a:endParaRPr lang="en-US" sz="2400" dirty="0"/>
          </a:p>
          <a:p>
            <a:pPr algn="just"/>
            <a:r>
              <a:rPr lang="en-US" sz="2400" dirty="0"/>
              <a:t>"</a:t>
            </a:r>
            <a:r>
              <a:rPr lang="en-US" sz="2400" dirty="0" err="1"/>
              <a:t>Türk</a:t>
            </a:r>
            <a:r>
              <a:rPr lang="en-US" sz="2400" dirty="0"/>
              <a:t> </a:t>
            </a:r>
            <a:r>
              <a:rPr lang="en-US" sz="2400" dirty="0" err="1"/>
              <a:t>Vatandaşlığı</a:t>
            </a:r>
            <a:r>
              <a:rPr lang="en-US" sz="2400" dirty="0"/>
              <a:t> </a:t>
            </a:r>
            <a:r>
              <a:rPr lang="en-US" sz="2400" dirty="0" err="1"/>
              <a:t>Kanununun</a:t>
            </a:r>
            <a:r>
              <a:rPr lang="en-US" sz="2400" dirty="0"/>
              <a:t> </a:t>
            </a:r>
            <a:r>
              <a:rPr lang="en-US" sz="2400" dirty="0" err="1"/>
              <a:t>Uygulanmasına</a:t>
            </a:r>
            <a:r>
              <a:rPr lang="en-US" sz="2400" dirty="0"/>
              <a:t> </a:t>
            </a:r>
            <a:r>
              <a:rPr lang="en-US" sz="2400" dirty="0" err="1"/>
              <a:t>İlişkin</a:t>
            </a:r>
            <a:r>
              <a:rPr lang="en-US" sz="2400" dirty="0"/>
              <a:t> </a:t>
            </a:r>
            <a:r>
              <a:rPr lang="en-US" sz="2400" dirty="0" err="1"/>
              <a:t>Yönetmeliğin</a:t>
            </a:r>
            <a:r>
              <a:rPr lang="en-US" sz="2400" dirty="0"/>
              <a:t> 20 </a:t>
            </a:r>
            <a:r>
              <a:rPr lang="en-US" sz="2400" dirty="0" err="1"/>
              <a:t>nci</a:t>
            </a:r>
            <a:r>
              <a:rPr lang="en-US" sz="2400" dirty="0"/>
              <a:t> </a:t>
            </a:r>
            <a:r>
              <a:rPr lang="en-US" sz="2400" dirty="0" err="1"/>
              <a:t>maddesi</a:t>
            </a:r>
            <a:r>
              <a:rPr lang="en-US" sz="2400" dirty="0"/>
              <a:t> </a:t>
            </a:r>
            <a:r>
              <a:rPr lang="en-US" sz="2400" dirty="0" err="1"/>
              <a:t>kapsamında</a:t>
            </a:r>
            <a:r>
              <a:rPr lang="en-US" sz="2400" dirty="0"/>
              <a:t> </a:t>
            </a:r>
            <a:r>
              <a:rPr lang="en-US" sz="2400" b="1" dirty="0" err="1"/>
              <a:t>Türk</a:t>
            </a:r>
            <a:r>
              <a:rPr lang="en-US" sz="2400" b="1" dirty="0"/>
              <a:t> </a:t>
            </a:r>
            <a:r>
              <a:rPr lang="en-US" sz="2400" b="1" dirty="0" err="1"/>
              <a:t>Vatandaşlığının</a:t>
            </a:r>
            <a:r>
              <a:rPr lang="en-US" sz="2400" b="1" dirty="0"/>
              <a:t> </a:t>
            </a:r>
            <a:r>
              <a:rPr lang="en-US" sz="2400" b="1" dirty="0" err="1"/>
              <a:t>kazanılması</a:t>
            </a:r>
            <a:r>
              <a:rPr lang="en-US" sz="2400" b="1" dirty="0"/>
              <a:t> </a:t>
            </a:r>
            <a:r>
              <a:rPr lang="en-US" sz="2400" b="1" dirty="0" err="1"/>
              <a:t>amacıyla</a:t>
            </a:r>
            <a:r>
              <a:rPr lang="en-US" sz="2400" b="1" dirty="0"/>
              <a:t> </a:t>
            </a:r>
            <a:r>
              <a:rPr lang="en-US" sz="2400" b="1" dirty="0" err="1"/>
              <a:t>edindiğim</a:t>
            </a:r>
            <a:r>
              <a:rPr lang="en-US" sz="2400" b="1" dirty="0"/>
              <a:t> </a:t>
            </a:r>
            <a:r>
              <a:rPr lang="en-US" sz="2400" b="1" dirty="0" err="1"/>
              <a:t>bu</a:t>
            </a:r>
            <a:r>
              <a:rPr lang="en-US" sz="2400" b="1" dirty="0"/>
              <a:t> </a:t>
            </a:r>
            <a:r>
              <a:rPr lang="en-US" sz="2400" b="1" dirty="0" err="1"/>
              <a:t>taşınmazı</a:t>
            </a:r>
            <a:r>
              <a:rPr lang="en-US" sz="2400" b="1" dirty="0"/>
              <a:t>/</a:t>
            </a:r>
            <a:r>
              <a:rPr lang="en-US" sz="2400" b="1" dirty="0" err="1"/>
              <a:t>taşınmazları</a:t>
            </a:r>
            <a:r>
              <a:rPr lang="en-US" sz="2400" dirty="0"/>
              <a:t> </a:t>
            </a:r>
            <a:r>
              <a:rPr lang="en-US" sz="2400" b="1" dirty="0"/>
              <a:t>3 </a:t>
            </a:r>
            <a:r>
              <a:rPr lang="en-US" sz="2400" b="1" dirty="0" err="1"/>
              <a:t>yıl</a:t>
            </a:r>
            <a:r>
              <a:rPr lang="en-US" sz="2400" b="1" dirty="0"/>
              <a:t> </a:t>
            </a:r>
            <a:r>
              <a:rPr lang="en-US" sz="2400" b="1" dirty="0" err="1"/>
              <a:t>süre</a:t>
            </a:r>
            <a:r>
              <a:rPr lang="en-US" sz="2400" b="1" dirty="0"/>
              <a:t> </a:t>
            </a:r>
            <a:r>
              <a:rPr lang="en-US" sz="2400" b="1" dirty="0" err="1"/>
              <a:t>ile</a:t>
            </a:r>
            <a:r>
              <a:rPr lang="en-US" sz="2400" b="1" dirty="0"/>
              <a:t> </a:t>
            </a:r>
            <a:r>
              <a:rPr lang="en-US" sz="2400" b="1" dirty="0" err="1"/>
              <a:t>satmayacağımı</a:t>
            </a:r>
            <a:r>
              <a:rPr lang="en-US" sz="2400" b="1" dirty="0"/>
              <a:t> </a:t>
            </a:r>
            <a:r>
              <a:rPr lang="en-US" sz="2400" b="1" dirty="0" err="1"/>
              <a:t>taahhüt</a:t>
            </a:r>
            <a:r>
              <a:rPr lang="en-US" sz="2400" b="1" dirty="0"/>
              <a:t> </a:t>
            </a:r>
            <a:r>
              <a:rPr lang="en-US" sz="2400" b="1" dirty="0" err="1"/>
              <a:t>ederim</a:t>
            </a:r>
            <a:r>
              <a:rPr lang="en-US" sz="2400" b="1" dirty="0"/>
              <a:t>." </a:t>
            </a:r>
            <a:r>
              <a:rPr lang="en-US" sz="2400" b="1" dirty="0" err="1"/>
              <a:t>ibaresine</a:t>
            </a:r>
            <a:r>
              <a:rPr lang="en-US" sz="2400" b="1" dirty="0"/>
              <a:t> </a:t>
            </a:r>
            <a:r>
              <a:rPr lang="en-US" sz="2400" b="1" dirty="0" err="1"/>
              <a:t>yer</a:t>
            </a:r>
            <a:r>
              <a:rPr lang="en-US" sz="2400" b="1" dirty="0"/>
              <a:t> </a:t>
            </a:r>
            <a:r>
              <a:rPr lang="en-US" sz="2400" b="1" dirty="0" err="1"/>
              <a:t>verilerek</a:t>
            </a:r>
            <a:r>
              <a:rPr lang="en-US" sz="2400" b="1" dirty="0"/>
              <a:t> </a:t>
            </a:r>
            <a:r>
              <a:rPr lang="en-US" sz="2400" dirty="0" err="1"/>
              <a:t>taşınmazın</a:t>
            </a:r>
            <a:r>
              <a:rPr lang="en-US" sz="2400" dirty="0"/>
              <a:t> </a:t>
            </a:r>
            <a:r>
              <a:rPr lang="en-US" sz="2400" dirty="0" err="1"/>
              <a:t>siciline</a:t>
            </a:r>
            <a:r>
              <a:rPr lang="en-US" sz="2400" dirty="0"/>
              <a:t> "</a:t>
            </a:r>
            <a:r>
              <a:rPr lang="en-US" sz="2400" dirty="0" err="1"/>
              <a:t>Türk</a:t>
            </a:r>
            <a:r>
              <a:rPr lang="en-US" sz="2400" dirty="0"/>
              <a:t> </a:t>
            </a:r>
            <a:r>
              <a:rPr lang="en-US" sz="2400" dirty="0" err="1"/>
              <a:t>Vatandaşlığı</a:t>
            </a:r>
            <a:r>
              <a:rPr lang="en-US" sz="2400" dirty="0"/>
              <a:t> </a:t>
            </a:r>
            <a:r>
              <a:rPr lang="en-US" sz="2400" dirty="0" err="1"/>
              <a:t>Kanununun</a:t>
            </a:r>
            <a:r>
              <a:rPr lang="en-US" sz="2400" dirty="0"/>
              <a:t> </a:t>
            </a:r>
            <a:r>
              <a:rPr lang="en-US" sz="2400" dirty="0" err="1"/>
              <a:t>Uygulanmasına</a:t>
            </a:r>
            <a:r>
              <a:rPr lang="en-US" sz="2400" dirty="0"/>
              <a:t> </a:t>
            </a:r>
            <a:r>
              <a:rPr lang="en-US" sz="2400" dirty="0" err="1"/>
              <a:t>İlişkin</a:t>
            </a:r>
            <a:r>
              <a:rPr lang="en-US" sz="2400" dirty="0"/>
              <a:t> </a:t>
            </a:r>
            <a:r>
              <a:rPr lang="en-US" sz="2400" dirty="0" err="1"/>
              <a:t>Yönetmeliğin</a:t>
            </a:r>
            <a:r>
              <a:rPr lang="en-US" sz="2400" dirty="0"/>
              <a:t> 20 </a:t>
            </a:r>
            <a:r>
              <a:rPr lang="en-US" sz="2400" dirty="0" err="1"/>
              <a:t>nci</a:t>
            </a:r>
            <a:r>
              <a:rPr lang="en-US" sz="2400" dirty="0"/>
              <a:t> </a:t>
            </a:r>
            <a:r>
              <a:rPr lang="en-US" sz="2400" dirty="0" err="1"/>
              <a:t>maddesi</a:t>
            </a:r>
            <a:r>
              <a:rPr lang="en-US" sz="2400" dirty="0"/>
              <a:t> </a:t>
            </a:r>
            <a:r>
              <a:rPr lang="en-US" sz="2400" dirty="0" err="1"/>
              <a:t>kapsamında</a:t>
            </a:r>
            <a:r>
              <a:rPr lang="en-US" sz="2400" dirty="0"/>
              <a:t> </a:t>
            </a:r>
            <a:r>
              <a:rPr lang="en-US" sz="2400" dirty="0" err="1"/>
              <a:t>edinim</a:t>
            </a:r>
            <a:r>
              <a:rPr lang="en-US" sz="2400" dirty="0"/>
              <a:t>/</a:t>
            </a:r>
            <a:r>
              <a:rPr lang="en-US" sz="2400" dirty="0" err="1"/>
              <a:t>beyan</a:t>
            </a:r>
            <a:r>
              <a:rPr lang="en-US" sz="2400" dirty="0"/>
              <a:t> </a:t>
            </a:r>
            <a:r>
              <a:rPr lang="en-US" sz="2400" dirty="0" err="1"/>
              <a:t>tarihinden</a:t>
            </a:r>
            <a:r>
              <a:rPr lang="en-US" sz="2400" dirty="0"/>
              <a:t> </a:t>
            </a:r>
            <a:r>
              <a:rPr lang="en-US" sz="2400" dirty="0" err="1"/>
              <a:t>itibaren</a:t>
            </a:r>
            <a:r>
              <a:rPr lang="en-US" sz="2400" dirty="0"/>
              <a:t> (</a:t>
            </a:r>
            <a:r>
              <a:rPr lang="en-US" sz="2400" dirty="0" err="1"/>
              <a:t>tescil</a:t>
            </a:r>
            <a:r>
              <a:rPr lang="en-US" sz="2400" dirty="0"/>
              <a:t> </a:t>
            </a:r>
            <a:r>
              <a:rPr lang="en-US" sz="2400" dirty="0" err="1"/>
              <a:t>istem</a:t>
            </a:r>
            <a:r>
              <a:rPr lang="en-US" sz="2400" dirty="0"/>
              <a:t> </a:t>
            </a:r>
            <a:r>
              <a:rPr lang="en-US" sz="2400" dirty="0" err="1"/>
              <a:t>belgesi</a:t>
            </a:r>
            <a:r>
              <a:rPr lang="en-US" sz="2400" dirty="0"/>
              <a:t> </a:t>
            </a:r>
            <a:r>
              <a:rPr lang="en-US" sz="2400" dirty="0" err="1"/>
              <a:t>ile</a:t>
            </a:r>
            <a:r>
              <a:rPr lang="en-US" sz="2400" dirty="0"/>
              <a:t> </a:t>
            </a:r>
            <a:r>
              <a:rPr lang="en-US" sz="2400" dirty="0" err="1"/>
              <a:t>talep</a:t>
            </a:r>
            <a:r>
              <a:rPr lang="en-US" sz="2400" dirty="0"/>
              <a:t> </a:t>
            </a:r>
            <a:r>
              <a:rPr lang="en-US" sz="2400" dirty="0" err="1"/>
              <a:t>edilmişse</a:t>
            </a:r>
            <a:r>
              <a:rPr lang="en-US" sz="2400" dirty="0"/>
              <a:t> </a:t>
            </a:r>
            <a:r>
              <a:rPr lang="en-US" sz="2400" dirty="0" err="1"/>
              <a:t>beyan</a:t>
            </a:r>
            <a:r>
              <a:rPr lang="en-US" sz="2400" dirty="0"/>
              <a:t> </a:t>
            </a:r>
            <a:r>
              <a:rPr lang="en-US" sz="2400" dirty="0" err="1"/>
              <a:t>tarihinden</a:t>
            </a:r>
            <a:r>
              <a:rPr lang="en-US" sz="2400" dirty="0"/>
              <a:t> </a:t>
            </a:r>
            <a:r>
              <a:rPr lang="en-US" sz="2400" dirty="0" err="1"/>
              <a:t>itibaren</a:t>
            </a:r>
            <a:r>
              <a:rPr lang="en-US" sz="2400" dirty="0"/>
              <a:t>) 3 </a:t>
            </a:r>
            <a:r>
              <a:rPr lang="en-US" sz="2400" dirty="0" err="1"/>
              <a:t>yıl</a:t>
            </a:r>
            <a:r>
              <a:rPr lang="en-US" sz="2400" dirty="0"/>
              <a:t> </a:t>
            </a:r>
            <a:r>
              <a:rPr lang="en-US" sz="2400" dirty="0" err="1"/>
              <a:t>içerisinde</a:t>
            </a:r>
            <a:r>
              <a:rPr lang="en-US" sz="2400" dirty="0"/>
              <a:t> </a:t>
            </a:r>
            <a:r>
              <a:rPr lang="en-US" sz="2400" dirty="0" err="1"/>
              <a:t>satılmayacağı</a:t>
            </a:r>
            <a:r>
              <a:rPr lang="en-US" sz="2400" dirty="0"/>
              <a:t> </a:t>
            </a:r>
            <a:r>
              <a:rPr lang="en-US" sz="2400" dirty="0" err="1"/>
              <a:t>yönünde</a:t>
            </a:r>
            <a:r>
              <a:rPr lang="en-US" sz="2400" dirty="0"/>
              <a:t> </a:t>
            </a:r>
            <a:r>
              <a:rPr lang="en-US" sz="2400" dirty="0" err="1"/>
              <a:t>taahhüdü</a:t>
            </a:r>
            <a:r>
              <a:rPr lang="en-US" sz="2400" dirty="0"/>
              <a:t> </a:t>
            </a:r>
            <a:r>
              <a:rPr lang="en-US" sz="2400" dirty="0" err="1"/>
              <a:t>vardır</a:t>
            </a:r>
            <a:r>
              <a:rPr lang="en-US" sz="2400" dirty="0"/>
              <a:t>." </a:t>
            </a:r>
            <a:r>
              <a:rPr lang="en-US" sz="2400" dirty="0" err="1"/>
              <a:t>şeklinde</a:t>
            </a:r>
            <a:r>
              <a:rPr lang="en-US" sz="2400" dirty="0"/>
              <a:t> </a:t>
            </a:r>
            <a:r>
              <a:rPr lang="en-US" sz="2400" dirty="0" err="1"/>
              <a:t>belirtme</a:t>
            </a:r>
            <a:r>
              <a:rPr lang="en-US" sz="2400" dirty="0"/>
              <a:t> </a:t>
            </a:r>
            <a:r>
              <a:rPr lang="en-US" sz="2400" dirty="0" err="1"/>
              <a:t>yapılır</a:t>
            </a:r>
            <a:r>
              <a:rPr lang="en-US" sz="2400" dirty="0"/>
              <a:t>. </a:t>
            </a:r>
          </a:p>
          <a:p>
            <a:pPr algn="just"/>
            <a:endParaRPr lang="en-US" sz="2400" dirty="0"/>
          </a:p>
          <a:p>
            <a:pPr algn="just"/>
            <a:r>
              <a:rPr lang="en-US" sz="2400" dirty="0"/>
              <a:t>(</a:t>
            </a:r>
            <a:r>
              <a:rPr lang="en-US" sz="2400" dirty="0" err="1"/>
              <a:t>Bkz</a:t>
            </a:r>
            <a:r>
              <a:rPr lang="en-US" sz="2400" dirty="0"/>
              <a:t>. 10.12.2018 </a:t>
            </a:r>
            <a:r>
              <a:rPr lang="en-US" sz="2400" dirty="0" err="1"/>
              <a:t>Tarih</a:t>
            </a:r>
            <a:r>
              <a:rPr lang="en-US" sz="2400" dirty="0"/>
              <a:t> </a:t>
            </a:r>
            <a:r>
              <a:rPr lang="en-US" sz="2400" dirty="0" err="1"/>
              <a:t>ve</a:t>
            </a:r>
            <a:r>
              <a:rPr lang="en-US" sz="2400" dirty="0"/>
              <a:t> 2018/ 14 </a:t>
            </a:r>
            <a:r>
              <a:rPr lang="en-US" sz="2400" dirty="0" err="1"/>
              <a:t>Sayılı</a:t>
            </a:r>
            <a:r>
              <a:rPr lang="en-US" sz="2400" dirty="0"/>
              <a:t> TKGM </a:t>
            </a:r>
            <a:r>
              <a:rPr lang="en-US" sz="2400" dirty="0" err="1"/>
              <a:t>Genelgesi</a:t>
            </a:r>
            <a:r>
              <a:rPr lang="en-US" sz="2400" dirty="0"/>
              <a:t>, s.3, m.8/2).</a:t>
            </a:r>
            <a:r>
              <a:rPr lang="tr-TR" sz="2400" dirty="0"/>
              <a:t> </a:t>
            </a:r>
            <a:endParaRPr lang="en-US" sz="2400" b="1" dirty="0"/>
          </a:p>
        </p:txBody>
      </p:sp>
    </p:spTree>
    <p:extLst>
      <p:ext uri="{BB962C8B-B14F-4D97-AF65-F5344CB8AC3E}">
        <p14:creationId xmlns:p14="http://schemas.microsoft.com/office/powerpoint/2010/main" val="301926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6D58BAF1-5191-9B4C-A527-B7EF5AACC491}"/>
              </a:ext>
            </a:extLst>
          </p:cNvPr>
          <p:cNvSpPr txBox="1"/>
          <p:nvPr/>
        </p:nvSpPr>
        <p:spPr>
          <a:xfrm>
            <a:off x="620751" y="994857"/>
            <a:ext cx="10950497" cy="5386090"/>
          </a:xfrm>
          <a:prstGeom prst="rect">
            <a:avLst/>
          </a:prstGeom>
          <a:noFill/>
        </p:spPr>
        <p:txBody>
          <a:bodyPr wrap="square" rtlCol="0">
            <a:spAutoFit/>
          </a:bodyPr>
          <a:lstStyle/>
          <a:p>
            <a:pPr algn="ctr"/>
            <a:r>
              <a:rPr lang="en-US" sz="2800" b="1" dirty="0" err="1">
                <a:solidFill>
                  <a:schemeClr val="tx1">
                    <a:lumMod val="95000"/>
                  </a:schemeClr>
                </a:solidFill>
                <a:latin typeface="+mj-lt"/>
              </a:rPr>
              <a:t>Başvuru</a:t>
            </a:r>
            <a:r>
              <a:rPr lang="en-US" sz="2800" b="1" dirty="0">
                <a:solidFill>
                  <a:schemeClr val="tx1">
                    <a:lumMod val="95000"/>
                  </a:schemeClr>
                </a:solidFill>
                <a:latin typeface="+mj-lt"/>
              </a:rPr>
              <a:t> </a:t>
            </a:r>
            <a:r>
              <a:rPr lang="en-US" sz="2800" b="1" dirty="0" err="1">
                <a:solidFill>
                  <a:schemeClr val="tx1">
                    <a:lumMod val="95000"/>
                  </a:schemeClr>
                </a:solidFill>
                <a:latin typeface="+mj-lt"/>
              </a:rPr>
              <a:t>Belgeleri</a:t>
            </a:r>
            <a:endParaRPr lang="en-US" sz="2800" b="1" dirty="0">
              <a:solidFill>
                <a:schemeClr val="tx1">
                  <a:lumMod val="95000"/>
                </a:schemeClr>
              </a:solidFill>
              <a:latin typeface="+mj-lt"/>
            </a:endParaRPr>
          </a:p>
          <a:p>
            <a:pPr algn="ctr"/>
            <a:endParaRPr lang="en-US" sz="2800" b="1" dirty="0">
              <a:latin typeface="+mj-lt"/>
            </a:endParaRPr>
          </a:p>
          <a:p>
            <a:pPr algn="just"/>
            <a:r>
              <a:rPr lang="en-US" sz="2400" dirty="0" err="1">
                <a:latin typeface="+mj-lt"/>
              </a:rPr>
              <a:t>Başvuru</a:t>
            </a:r>
            <a:r>
              <a:rPr lang="en-US" sz="2400" dirty="0">
                <a:latin typeface="+mj-lt"/>
              </a:rPr>
              <a:t> </a:t>
            </a:r>
            <a:r>
              <a:rPr lang="en-US" sz="2400" dirty="0" err="1">
                <a:latin typeface="+mj-lt"/>
              </a:rPr>
              <a:t>evrakı</a:t>
            </a:r>
            <a:r>
              <a:rPr lang="en-US" sz="2400" dirty="0">
                <a:latin typeface="+mj-lt"/>
              </a:rPr>
              <a:t>, </a:t>
            </a:r>
            <a:r>
              <a:rPr lang="en-US" sz="2400" dirty="0" err="1">
                <a:latin typeface="+mj-lt"/>
              </a:rPr>
              <a:t>ilgili</a:t>
            </a:r>
            <a:r>
              <a:rPr lang="en-US" sz="2400" dirty="0">
                <a:latin typeface="+mj-lt"/>
              </a:rPr>
              <a:t> Vilayet </a:t>
            </a:r>
            <a:r>
              <a:rPr lang="en-US" sz="2400" dirty="0" err="1">
                <a:latin typeface="+mj-lt"/>
              </a:rPr>
              <a:t>makamı</a:t>
            </a:r>
            <a:r>
              <a:rPr lang="en-US" sz="2400" dirty="0">
                <a:latin typeface="+mj-lt"/>
              </a:rPr>
              <a:t> </a:t>
            </a:r>
            <a:r>
              <a:rPr lang="en-US" sz="2400" dirty="0" err="1">
                <a:latin typeface="+mj-lt"/>
              </a:rPr>
              <a:t>bünyesindeki</a:t>
            </a:r>
            <a:r>
              <a:rPr lang="en-US" sz="2400" dirty="0">
                <a:latin typeface="+mj-lt"/>
              </a:rPr>
              <a:t> İl </a:t>
            </a:r>
            <a:r>
              <a:rPr lang="en-US" sz="2400" dirty="0" err="1">
                <a:latin typeface="+mj-lt"/>
              </a:rPr>
              <a:t>Nüfus</a:t>
            </a:r>
            <a:r>
              <a:rPr lang="en-US" sz="2400" dirty="0">
                <a:latin typeface="+mj-lt"/>
              </a:rPr>
              <a:t> </a:t>
            </a:r>
            <a:r>
              <a:rPr lang="en-US" sz="2400" dirty="0" err="1">
                <a:latin typeface="+mj-lt"/>
              </a:rPr>
              <a:t>ve</a:t>
            </a:r>
            <a:r>
              <a:rPr lang="en-US" sz="2400" dirty="0">
                <a:latin typeface="+mj-lt"/>
              </a:rPr>
              <a:t> </a:t>
            </a:r>
            <a:r>
              <a:rPr lang="en-US" sz="2400" dirty="0" err="1">
                <a:latin typeface="+mj-lt"/>
              </a:rPr>
              <a:t>Vatandaşlık</a:t>
            </a:r>
            <a:r>
              <a:rPr lang="en-US" sz="2400" dirty="0">
                <a:latin typeface="+mj-lt"/>
              </a:rPr>
              <a:t> </a:t>
            </a:r>
            <a:r>
              <a:rPr lang="en-US" sz="2400" dirty="0" err="1">
                <a:latin typeface="+mj-lt"/>
              </a:rPr>
              <a:t>Müdürlüğüne</a:t>
            </a:r>
            <a:r>
              <a:rPr lang="en-US" sz="2400" dirty="0">
                <a:latin typeface="+mj-lt"/>
              </a:rPr>
              <a:t> </a:t>
            </a:r>
            <a:r>
              <a:rPr lang="en-US" sz="2400" dirty="0" err="1">
                <a:latin typeface="+mj-lt"/>
              </a:rPr>
              <a:t>teslim</a:t>
            </a:r>
            <a:r>
              <a:rPr lang="en-US" sz="2400" dirty="0">
                <a:latin typeface="+mj-lt"/>
              </a:rPr>
              <a:t> </a:t>
            </a:r>
            <a:r>
              <a:rPr lang="en-US" sz="2400" dirty="0" err="1">
                <a:latin typeface="+mj-lt"/>
              </a:rPr>
              <a:t>edilmektedir</a:t>
            </a:r>
            <a:r>
              <a:rPr lang="en-US" sz="2400" dirty="0">
                <a:latin typeface="+mj-lt"/>
              </a:rPr>
              <a:t>. </a:t>
            </a:r>
            <a:r>
              <a:rPr lang="en-US" sz="2400" dirty="0" err="1">
                <a:latin typeface="+mj-lt"/>
              </a:rPr>
              <a:t>Başvuru</a:t>
            </a:r>
            <a:r>
              <a:rPr lang="en-US" sz="2400" dirty="0">
                <a:latin typeface="+mj-lt"/>
              </a:rPr>
              <a:t> </a:t>
            </a:r>
            <a:r>
              <a:rPr lang="en-US" sz="2400" dirty="0" err="1">
                <a:latin typeface="+mj-lt"/>
              </a:rPr>
              <a:t>öncesinde</a:t>
            </a:r>
            <a:r>
              <a:rPr lang="en-US" sz="2400" dirty="0">
                <a:latin typeface="+mj-lt"/>
              </a:rPr>
              <a:t> </a:t>
            </a:r>
            <a:r>
              <a:rPr lang="en-US" sz="2400" dirty="0" err="1">
                <a:latin typeface="+mj-lt"/>
              </a:rPr>
              <a:t>hazırlanması</a:t>
            </a:r>
            <a:r>
              <a:rPr lang="en-US" sz="2400" dirty="0">
                <a:latin typeface="+mj-lt"/>
              </a:rPr>
              <a:t> </a:t>
            </a:r>
            <a:r>
              <a:rPr lang="en-US" sz="2400" dirty="0" err="1">
                <a:latin typeface="+mj-lt"/>
              </a:rPr>
              <a:t>gereken</a:t>
            </a:r>
            <a:r>
              <a:rPr lang="en-US" sz="2400" dirty="0">
                <a:latin typeface="+mj-lt"/>
              </a:rPr>
              <a:t> </a:t>
            </a:r>
            <a:r>
              <a:rPr lang="en-US" sz="2400" dirty="0" err="1">
                <a:latin typeface="+mj-lt"/>
              </a:rPr>
              <a:t>belgeler</a:t>
            </a:r>
            <a:r>
              <a:rPr lang="en-US" sz="2400" dirty="0">
                <a:latin typeface="+mj-lt"/>
              </a:rPr>
              <a:t> </a:t>
            </a:r>
            <a:r>
              <a:rPr lang="en-US" sz="2400" dirty="0" err="1">
                <a:latin typeface="+mj-lt"/>
              </a:rPr>
              <a:t>esasen</a:t>
            </a:r>
            <a:r>
              <a:rPr lang="en-US" sz="2400" dirty="0">
                <a:latin typeface="+mj-lt"/>
              </a:rPr>
              <a:t>:</a:t>
            </a:r>
          </a:p>
          <a:p>
            <a:pPr algn="just"/>
            <a:endParaRPr lang="tr-TR" sz="2400" dirty="0">
              <a:latin typeface="+mj-lt"/>
            </a:endParaRPr>
          </a:p>
          <a:p>
            <a:pPr marL="342900" indent="-342900" algn="just">
              <a:buFont typeface="Wingdings" pitchFamily="2" charset="2"/>
              <a:buChar char="Ø"/>
            </a:pPr>
            <a:r>
              <a:rPr lang="en-US" sz="2400" dirty="0">
                <a:latin typeface="+mj-lt"/>
              </a:rPr>
              <a:t>Form </a:t>
            </a:r>
            <a:r>
              <a:rPr lang="en-US" sz="2400" dirty="0" err="1">
                <a:latin typeface="+mj-lt"/>
              </a:rPr>
              <a:t>dilekçe</a:t>
            </a:r>
            <a:endParaRPr lang="en-US" sz="2400" dirty="0">
              <a:latin typeface="+mj-lt"/>
            </a:endParaRPr>
          </a:p>
          <a:p>
            <a:pPr marL="342900" indent="-342900" algn="just">
              <a:buFont typeface="Wingdings" pitchFamily="2" charset="2"/>
              <a:buChar char="Ø"/>
            </a:pPr>
            <a:r>
              <a:rPr lang="en-US" sz="2400" dirty="0" err="1">
                <a:latin typeface="+mj-lt"/>
              </a:rPr>
              <a:t>Pasaport</a:t>
            </a:r>
            <a:r>
              <a:rPr lang="en-US" sz="2400" dirty="0">
                <a:latin typeface="+mj-lt"/>
              </a:rPr>
              <a:t> </a:t>
            </a:r>
            <a:r>
              <a:rPr lang="en-US" sz="2400" dirty="0" err="1">
                <a:latin typeface="+mj-lt"/>
              </a:rPr>
              <a:t>veya</a:t>
            </a:r>
            <a:r>
              <a:rPr lang="en-US" sz="2400" dirty="0">
                <a:latin typeface="+mj-lt"/>
              </a:rPr>
              <a:t> </a:t>
            </a:r>
            <a:r>
              <a:rPr lang="en-US" sz="2400" dirty="0" err="1">
                <a:latin typeface="+mj-lt"/>
              </a:rPr>
              <a:t>kimlik</a:t>
            </a:r>
            <a:r>
              <a:rPr lang="en-US" sz="2400" dirty="0">
                <a:latin typeface="+mj-lt"/>
              </a:rPr>
              <a:t> </a:t>
            </a:r>
            <a:r>
              <a:rPr lang="en-US" sz="2400" dirty="0" err="1">
                <a:latin typeface="+mj-lt"/>
              </a:rPr>
              <a:t>ve</a:t>
            </a:r>
            <a:r>
              <a:rPr lang="en-US" sz="2400" dirty="0">
                <a:latin typeface="+mj-lt"/>
              </a:rPr>
              <a:t> </a:t>
            </a:r>
            <a:r>
              <a:rPr lang="en-US" sz="2400" dirty="0" err="1">
                <a:latin typeface="+mj-lt"/>
              </a:rPr>
              <a:t>Türkçe’ye</a:t>
            </a:r>
            <a:r>
              <a:rPr lang="en-US" sz="2400" dirty="0">
                <a:latin typeface="+mj-lt"/>
              </a:rPr>
              <a:t> </a:t>
            </a:r>
            <a:r>
              <a:rPr lang="en-US" sz="2400" dirty="0" err="1">
                <a:latin typeface="+mj-lt"/>
              </a:rPr>
              <a:t>çevirisi</a:t>
            </a:r>
            <a:endParaRPr lang="tr-TR" sz="2400" dirty="0">
              <a:latin typeface="+mj-lt"/>
            </a:endParaRPr>
          </a:p>
          <a:p>
            <a:pPr marL="342900" indent="-342900" algn="just">
              <a:buFont typeface="Wingdings" pitchFamily="2" charset="2"/>
              <a:buChar char="Ø"/>
            </a:pPr>
            <a:r>
              <a:rPr lang="en-US" sz="2400" b="1" dirty="0" err="1">
                <a:latin typeface="+mj-lt"/>
              </a:rPr>
              <a:t>Medenî</a:t>
            </a:r>
            <a:r>
              <a:rPr lang="en-US" sz="2400" b="1" dirty="0">
                <a:latin typeface="+mj-lt"/>
              </a:rPr>
              <a:t> </a:t>
            </a:r>
            <a:r>
              <a:rPr lang="en-US" sz="2400" b="1" dirty="0" err="1">
                <a:latin typeface="+mj-lt"/>
              </a:rPr>
              <a:t>hal</a:t>
            </a:r>
            <a:r>
              <a:rPr lang="en-US" sz="2400" b="1" dirty="0">
                <a:latin typeface="+mj-lt"/>
              </a:rPr>
              <a:t> </a:t>
            </a:r>
            <a:r>
              <a:rPr lang="en-US" sz="2400" b="1" dirty="0" err="1">
                <a:latin typeface="+mj-lt"/>
              </a:rPr>
              <a:t>belgesi</a:t>
            </a:r>
            <a:r>
              <a:rPr lang="en-US" sz="2400" b="1" dirty="0">
                <a:latin typeface="+mj-lt"/>
              </a:rPr>
              <a:t>: </a:t>
            </a:r>
            <a:r>
              <a:rPr lang="en-US" sz="2400" b="1" dirty="0" err="1">
                <a:latin typeface="+mj-lt"/>
              </a:rPr>
              <a:t>Evli</a:t>
            </a:r>
            <a:r>
              <a:rPr lang="en-US" sz="2400" b="1" dirty="0">
                <a:latin typeface="+mj-lt"/>
              </a:rPr>
              <a:t> </a:t>
            </a:r>
            <a:r>
              <a:rPr lang="en-US" sz="2400" b="1" dirty="0" err="1">
                <a:latin typeface="+mj-lt"/>
              </a:rPr>
              <a:t>ise</a:t>
            </a:r>
            <a:r>
              <a:rPr lang="en-US" sz="2400" b="1" dirty="0">
                <a:latin typeface="+mj-lt"/>
              </a:rPr>
              <a:t> </a:t>
            </a:r>
            <a:r>
              <a:rPr lang="en-US" sz="2400" b="1" dirty="0" err="1">
                <a:latin typeface="+mj-lt"/>
              </a:rPr>
              <a:t>evlenme</a:t>
            </a:r>
            <a:r>
              <a:rPr lang="en-US" sz="2400" b="1" dirty="0">
                <a:latin typeface="+mj-lt"/>
              </a:rPr>
              <a:t>, </a:t>
            </a:r>
            <a:r>
              <a:rPr lang="en-US" sz="2400" b="1" dirty="0" err="1">
                <a:latin typeface="+mj-lt"/>
              </a:rPr>
              <a:t>boşanmış</a:t>
            </a:r>
            <a:r>
              <a:rPr lang="en-US" sz="2400" b="1" dirty="0">
                <a:latin typeface="+mj-lt"/>
              </a:rPr>
              <a:t> </a:t>
            </a:r>
            <a:r>
              <a:rPr lang="en-US" sz="2400" b="1" dirty="0" err="1">
                <a:latin typeface="+mj-lt"/>
              </a:rPr>
              <a:t>ise</a:t>
            </a:r>
            <a:r>
              <a:rPr lang="en-US" sz="2400" b="1" dirty="0">
                <a:latin typeface="+mj-lt"/>
              </a:rPr>
              <a:t> </a:t>
            </a:r>
            <a:r>
              <a:rPr lang="en-US" sz="2400" b="1" dirty="0" err="1">
                <a:latin typeface="+mj-lt"/>
              </a:rPr>
              <a:t>boşanma</a:t>
            </a:r>
            <a:r>
              <a:rPr lang="en-US" sz="2400" b="1" dirty="0">
                <a:latin typeface="+mj-lt"/>
              </a:rPr>
              <a:t> </a:t>
            </a:r>
            <a:r>
              <a:rPr lang="en-US" sz="2400" b="1" dirty="0" err="1">
                <a:latin typeface="+mj-lt"/>
              </a:rPr>
              <a:t>belgesi</a:t>
            </a:r>
            <a:r>
              <a:rPr lang="en-US" sz="2400" b="1" dirty="0">
                <a:latin typeface="+mj-lt"/>
              </a:rPr>
              <a:t>, </a:t>
            </a:r>
            <a:r>
              <a:rPr lang="en-US" sz="2400" b="1" dirty="0" err="1">
                <a:latin typeface="+mj-lt"/>
              </a:rPr>
              <a:t>dul</a:t>
            </a:r>
            <a:r>
              <a:rPr lang="en-US" sz="2400" b="1" dirty="0">
                <a:latin typeface="+mj-lt"/>
              </a:rPr>
              <a:t> </a:t>
            </a:r>
            <a:r>
              <a:rPr lang="en-US" sz="2400" b="1" dirty="0" err="1">
                <a:latin typeface="+mj-lt"/>
              </a:rPr>
              <a:t>ise</a:t>
            </a:r>
            <a:r>
              <a:rPr lang="en-US" sz="2400" b="1" dirty="0">
                <a:latin typeface="+mj-lt"/>
              </a:rPr>
              <a:t> </a:t>
            </a:r>
            <a:r>
              <a:rPr lang="en-US" sz="2400" b="1" dirty="0" err="1">
                <a:latin typeface="+mj-lt"/>
              </a:rPr>
              <a:t>eşine</a:t>
            </a:r>
            <a:r>
              <a:rPr lang="en-US" sz="2400" b="1" dirty="0">
                <a:latin typeface="+mj-lt"/>
              </a:rPr>
              <a:t> </a:t>
            </a:r>
            <a:r>
              <a:rPr lang="en-US" sz="2400" b="1" dirty="0" err="1">
                <a:latin typeface="+mj-lt"/>
              </a:rPr>
              <a:t>ait</a:t>
            </a:r>
            <a:r>
              <a:rPr lang="en-US" sz="2400" b="1" dirty="0">
                <a:latin typeface="+mj-lt"/>
              </a:rPr>
              <a:t> </a:t>
            </a:r>
            <a:r>
              <a:rPr lang="en-US" sz="2400" b="1" dirty="0" err="1">
                <a:latin typeface="+mj-lt"/>
              </a:rPr>
              <a:t>ölüm</a:t>
            </a:r>
            <a:r>
              <a:rPr lang="en-US" sz="2400" b="1" dirty="0">
                <a:latin typeface="+mj-lt"/>
              </a:rPr>
              <a:t> </a:t>
            </a:r>
            <a:r>
              <a:rPr lang="en-US" sz="2400" b="1" dirty="0" err="1">
                <a:latin typeface="+mj-lt"/>
              </a:rPr>
              <a:t>belgesi</a:t>
            </a:r>
            <a:r>
              <a:rPr lang="en-US" sz="2400" b="1" dirty="0">
                <a:latin typeface="+mj-lt"/>
              </a:rPr>
              <a:t> (Apostil).</a:t>
            </a:r>
          </a:p>
          <a:p>
            <a:pPr marL="342900" indent="-342900" algn="just">
              <a:buFont typeface="Wingdings" pitchFamily="2" charset="2"/>
              <a:buChar char="Ø"/>
            </a:pPr>
            <a:r>
              <a:rPr lang="en-US" sz="2400" b="1" dirty="0" err="1">
                <a:latin typeface="+mj-lt"/>
              </a:rPr>
              <a:t>Doğum</a:t>
            </a:r>
            <a:r>
              <a:rPr lang="en-US" sz="2400" b="1" dirty="0">
                <a:latin typeface="+mj-lt"/>
              </a:rPr>
              <a:t> </a:t>
            </a:r>
            <a:r>
              <a:rPr lang="en-US" sz="2400" b="1" dirty="0" err="1">
                <a:latin typeface="+mj-lt"/>
              </a:rPr>
              <a:t>belgesi</a:t>
            </a:r>
            <a:r>
              <a:rPr lang="en-US" sz="2400" b="1" dirty="0">
                <a:latin typeface="+mj-lt"/>
              </a:rPr>
              <a:t> (Apostil).</a:t>
            </a:r>
          </a:p>
          <a:p>
            <a:pPr marL="342900" indent="-342900" algn="just">
              <a:buFont typeface="Wingdings" pitchFamily="2" charset="2"/>
              <a:buChar char="Ø"/>
            </a:pPr>
            <a:r>
              <a:rPr lang="en-US" sz="2400" dirty="0" err="1">
                <a:latin typeface="+mj-lt"/>
              </a:rPr>
              <a:t>Resmi</a:t>
            </a:r>
            <a:r>
              <a:rPr lang="en-US" sz="2400" dirty="0">
                <a:latin typeface="+mj-lt"/>
              </a:rPr>
              <a:t> </a:t>
            </a:r>
            <a:r>
              <a:rPr lang="en-US" sz="2400" dirty="0" err="1">
                <a:latin typeface="+mj-lt"/>
              </a:rPr>
              <a:t>hizmet</a:t>
            </a:r>
            <a:r>
              <a:rPr lang="en-US" sz="2400" dirty="0">
                <a:latin typeface="+mj-lt"/>
              </a:rPr>
              <a:t> </a:t>
            </a:r>
            <a:r>
              <a:rPr lang="en-US" sz="2400" dirty="0" err="1">
                <a:latin typeface="+mj-lt"/>
              </a:rPr>
              <a:t>bedelinin</a:t>
            </a:r>
            <a:r>
              <a:rPr lang="en-US" sz="2400" dirty="0">
                <a:latin typeface="+mj-lt"/>
              </a:rPr>
              <a:t> </a:t>
            </a:r>
            <a:r>
              <a:rPr lang="en-US" sz="2400" dirty="0" err="1">
                <a:latin typeface="+mj-lt"/>
              </a:rPr>
              <a:t>ödendiğine</a:t>
            </a:r>
            <a:r>
              <a:rPr lang="en-US" sz="2400" dirty="0">
                <a:latin typeface="+mj-lt"/>
              </a:rPr>
              <a:t> </a:t>
            </a:r>
            <a:r>
              <a:rPr lang="en-US" sz="2400" dirty="0" err="1">
                <a:latin typeface="+mj-lt"/>
              </a:rPr>
              <a:t>dair</a:t>
            </a:r>
            <a:r>
              <a:rPr lang="en-US" sz="2400" dirty="0">
                <a:latin typeface="+mj-lt"/>
              </a:rPr>
              <a:t> </a:t>
            </a:r>
            <a:r>
              <a:rPr lang="en-US" sz="2400" dirty="0" err="1">
                <a:latin typeface="+mj-lt"/>
              </a:rPr>
              <a:t>belge</a:t>
            </a:r>
            <a:endParaRPr lang="en-US" sz="2400" dirty="0">
              <a:latin typeface="+mj-lt"/>
            </a:endParaRPr>
          </a:p>
          <a:p>
            <a:pPr marL="342900" indent="-342900" algn="just">
              <a:buFont typeface="Wingdings" pitchFamily="2" charset="2"/>
              <a:buChar char="Ø"/>
            </a:pPr>
            <a:r>
              <a:rPr lang="en-US" sz="2400" dirty="0" err="1">
                <a:latin typeface="+mj-lt"/>
              </a:rPr>
              <a:t>Kendi</a:t>
            </a:r>
            <a:r>
              <a:rPr lang="en-US" sz="2400" dirty="0">
                <a:latin typeface="+mj-lt"/>
              </a:rPr>
              <a:t> </a:t>
            </a:r>
            <a:r>
              <a:rPr lang="en-US" sz="2400" dirty="0" err="1">
                <a:latin typeface="+mj-lt"/>
              </a:rPr>
              <a:t>ülke</a:t>
            </a:r>
            <a:r>
              <a:rPr lang="en-US" sz="2400" dirty="0">
                <a:latin typeface="+mj-lt"/>
              </a:rPr>
              <a:t> </a:t>
            </a:r>
            <a:r>
              <a:rPr lang="en-US" sz="2400" dirty="0" err="1">
                <a:latin typeface="+mj-lt"/>
              </a:rPr>
              <a:t>makamlarından</a:t>
            </a:r>
            <a:r>
              <a:rPr lang="en-US" sz="2400" dirty="0">
                <a:latin typeface="+mj-lt"/>
              </a:rPr>
              <a:t> </a:t>
            </a:r>
            <a:r>
              <a:rPr lang="en-US" sz="2400" dirty="0" err="1">
                <a:latin typeface="+mj-lt"/>
              </a:rPr>
              <a:t>alınmış</a:t>
            </a:r>
            <a:r>
              <a:rPr lang="en-US" sz="2400" dirty="0">
                <a:latin typeface="+mj-lt"/>
              </a:rPr>
              <a:t> </a:t>
            </a:r>
            <a:r>
              <a:rPr lang="en-US" sz="2400" dirty="0" err="1">
                <a:latin typeface="+mj-lt"/>
              </a:rPr>
              <a:t>sabıkasızdır</a:t>
            </a:r>
            <a:r>
              <a:rPr lang="en-US" sz="2400" dirty="0">
                <a:latin typeface="+mj-lt"/>
              </a:rPr>
              <a:t> </a:t>
            </a:r>
            <a:r>
              <a:rPr lang="en-US" sz="2400" dirty="0" err="1">
                <a:latin typeface="+mj-lt"/>
              </a:rPr>
              <a:t>belgesi</a:t>
            </a:r>
            <a:r>
              <a:rPr lang="en-US" sz="2400" dirty="0">
                <a:latin typeface="+mj-lt"/>
              </a:rPr>
              <a:t> (Apostil).</a:t>
            </a:r>
          </a:p>
          <a:p>
            <a:pPr marL="342900" indent="-342900" algn="just">
              <a:buFont typeface="Wingdings" pitchFamily="2" charset="2"/>
              <a:buChar char="Ø"/>
            </a:pPr>
            <a:r>
              <a:rPr lang="en-US" sz="2400" b="1" dirty="0" err="1">
                <a:latin typeface="+mj-lt"/>
              </a:rPr>
              <a:t>Yatırımcı</a:t>
            </a:r>
            <a:r>
              <a:rPr lang="en-US" sz="2400" b="1" dirty="0">
                <a:latin typeface="+mj-lt"/>
              </a:rPr>
              <a:t> tipi </a:t>
            </a:r>
            <a:r>
              <a:rPr lang="en-US" sz="2400" b="1" dirty="0" err="1">
                <a:latin typeface="+mj-lt"/>
              </a:rPr>
              <a:t>kısa</a:t>
            </a:r>
            <a:r>
              <a:rPr lang="en-US" sz="2400" b="1" dirty="0">
                <a:latin typeface="+mj-lt"/>
              </a:rPr>
              <a:t> </a:t>
            </a:r>
            <a:r>
              <a:rPr lang="en-US" sz="2400" b="1" dirty="0" err="1">
                <a:latin typeface="+mj-lt"/>
              </a:rPr>
              <a:t>dönem</a:t>
            </a:r>
            <a:r>
              <a:rPr lang="en-US" sz="2400" b="1" dirty="0">
                <a:latin typeface="+mj-lt"/>
              </a:rPr>
              <a:t> </a:t>
            </a:r>
            <a:r>
              <a:rPr lang="en-US" sz="2400" b="1" dirty="0" err="1">
                <a:latin typeface="+mj-lt"/>
              </a:rPr>
              <a:t>ikamet</a:t>
            </a:r>
            <a:r>
              <a:rPr lang="en-US" sz="2400" b="1" dirty="0">
                <a:latin typeface="+mj-lt"/>
              </a:rPr>
              <a:t> </a:t>
            </a:r>
            <a:r>
              <a:rPr lang="en-US" sz="2400" b="1" dirty="0" err="1">
                <a:latin typeface="+mj-lt"/>
              </a:rPr>
              <a:t>izin</a:t>
            </a:r>
            <a:r>
              <a:rPr lang="en-US" sz="2400" b="1" dirty="0">
                <a:latin typeface="+mj-lt"/>
              </a:rPr>
              <a:t> </a:t>
            </a:r>
            <a:r>
              <a:rPr lang="en-US" sz="2400" b="1" dirty="0" err="1">
                <a:latin typeface="+mj-lt"/>
              </a:rPr>
              <a:t>belgesi</a:t>
            </a:r>
            <a:r>
              <a:rPr lang="en-US" sz="2400" b="1" dirty="0">
                <a:latin typeface="+mj-lt"/>
              </a:rPr>
              <a:t> </a:t>
            </a:r>
            <a:r>
              <a:rPr lang="en-US" sz="2400" b="1" dirty="0" err="1">
                <a:latin typeface="+mj-lt"/>
              </a:rPr>
              <a:t>örneği</a:t>
            </a:r>
            <a:endParaRPr lang="en-US" sz="2400" b="1" dirty="0">
              <a:latin typeface="+mj-lt"/>
            </a:endParaRPr>
          </a:p>
        </p:txBody>
      </p:sp>
    </p:spTree>
    <p:extLst>
      <p:ext uri="{BB962C8B-B14F-4D97-AF65-F5344CB8AC3E}">
        <p14:creationId xmlns:p14="http://schemas.microsoft.com/office/powerpoint/2010/main" val="214000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1165672" y="1890117"/>
            <a:ext cx="9860656" cy="3077766"/>
          </a:xfrm>
          <a:prstGeom prst="rect">
            <a:avLst/>
          </a:prstGeom>
          <a:noFill/>
        </p:spPr>
        <p:txBody>
          <a:bodyPr wrap="square" rtlCol="0">
            <a:spAutoFit/>
          </a:bodyPr>
          <a:lstStyle/>
          <a:p>
            <a:pPr algn="ctr"/>
            <a:r>
              <a:rPr lang="tr-TR" sz="2800" b="1" dirty="0">
                <a:solidFill>
                  <a:schemeClr val="tx1">
                    <a:lumMod val="95000"/>
                  </a:schemeClr>
                </a:solidFill>
              </a:rPr>
              <a:t>Yabancı Yatırımlar Ne Zaman İvmeleniyor</a:t>
            </a:r>
          </a:p>
          <a:p>
            <a:pPr algn="ctr"/>
            <a:endParaRPr lang="tr-TR" sz="2800" b="1" dirty="0">
              <a:solidFill>
                <a:schemeClr val="tx1">
                  <a:lumMod val="95000"/>
                </a:schemeClr>
              </a:solidFill>
            </a:endParaRPr>
          </a:p>
          <a:p>
            <a:pPr marL="342900" indent="-342900" algn="just">
              <a:buFont typeface="Wingdings" pitchFamily="2" charset="2"/>
              <a:buChar char="Ø"/>
            </a:pPr>
            <a:r>
              <a:rPr lang="tr-TR" sz="2300" dirty="0"/>
              <a:t>İki binli yılların başında ülkemizin hukuk, ekonomi ve siyaset alanında yürüttüğü güçlü reformlar </a:t>
            </a:r>
          </a:p>
          <a:p>
            <a:pPr marL="342900" indent="-342900" algn="just">
              <a:buFont typeface="Wingdings" pitchFamily="2" charset="2"/>
              <a:buChar char="Ø"/>
            </a:pPr>
            <a:r>
              <a:rPr lang="tr-TR" sz="2300" dirty="0"/>
              <a:t>AB süreci ve uyum yasaları </a:t>
            </a:r>
            <a:r>
              <a:rPr lang="tr-TR" sz="2300" b="1" dirty="0"/>
              <a:t>(İspanya örneği, benzer beklentiler)</a:t>
            </a:r>
          </a:p>
          <a:p>
            <a:pPr marL="342900" indent="-342900" algn="just">
              <a:buFont typeface="Wingdings" pitchFamily="2" charset="2"/>
              <a:buChar char="Ø"/>
            </a:pPr>
            <a:r>
              <a:rPr lang="tr-TR" sz="2300" dirty="0"/>
              <a:t>Daha sonra Körfez ülkeleri ile geliştirilen olumlu ilişkiler</a:t>
            </a:r>
          </a:p>
          <a:p>
            <a:pPr marL="342900" indent="-342900" algn="just">
              <a:buFont typeface="Wingdings" pitchFamily="2" charset="2"/>
              <a:buChar char="Ø"/>
            </a:pPr>
            <a:r>
              <a:rPr lang="tr-TR" sz="2300" dirty="0"/>
              <a:t>Son yıllarda Rusya ve Ukrayna ile geliştirilen olumlu ilişkiler</a:t>
            </a:r>
          </a:p>
          <a:p>
            <a:pPr marL="342900" indent="-342900" algn="just">
              <a:buFont typeface="Wingdings" pitchFamily="2" charset="2"/>
              <a:buChar char="Ø"/>
            </a:pPr>
            <a:r>
              <a:rPr lang="tr-TR" sz="2300" dirty="0"/>
              <a:t>Yatırımlar yoluyla vatandaşlık uygulamasının yürürlüğe konulması</a:t>
            </a:r>
          </a:p>
        </p:txBody>
      </p:sp>
    </p:spTree>
    <p:extLst>
      <p:ext uri="{BB962C8B-B14F-4D97-AF65-F5344CB8AC3E}">
        <p14:creationId xmlns:p14="http://schemas.microsoft.com/office/powerpoint/2010/main" val="162457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FC4C025-DDB3-4C70-09A5-1962356E1058}"/>
              </a:ext>
            </a:extLst>
          </p:cNvPr>
          <p:cNvSpPr txBox="1"/>
          <p:nvPr/>
        </p:nvSpPr>
        <p:spPr>
          <a:xfrm>
            <a:off x="1931178" y="582067"/>
            <a:ext cx="8329643" cy="5693866"/>
          </a:xfrm>
          <a:prstGeom prst="rect">
            <a:avLst/>
          </a:prstGeom>
          <a:noFill/>
        </p:spPr>
        <p:txBody>
          <a:bodyPr wrap="square" rtlCol="0">
            <a:spAutoFit/>
          </a:bodyPr>
          <a:lstStyle/>
          <a:p>
            <a:pPr algn="ctr"/>
            <a:r>
              <a:rPr lang="tr-TR" sz="2800" b="1" dirty="0"/>
              <a:t>Neden 2005 Yılı ?</a:t>
            </a:r>
          </a:p>
          <a:p>
            <a:pPr algn="ctr"/>
            <a:endParaRPr lang="tr-TR" sz="2800" b="1" dirty="0"/>
          </a:p>
          <a:p>
            <a:pPr algn="ctr"/>
            <a:r>
              <a:rPr lang="tr-TR" sz="2800" dirty="0" err="1"/>
              <a:t>Akdenize</a:t>
            </a:r>
            <a:r>
              <a:rPr lang="tr-TR" sz="2800" dirty="0"/>
              <a:t> Kıyısı Olan Bazı Ülkelerin </a:t>
            </a:r>
          </a:p>
          <a:p>
            <a:pPr algn="ctr"/>
            <a:r>
              <a:rPr lang="tr-TR" sz="2800" dirty="0"/>
              <a:t>AB’ye Üye Olma Tarihleri</a:t>
            </a:r>
          </a:p>
          <a:p>
            <a:pPr algn="ctr"/>
            <a:endParaRPr lang="tr-TR" sz="2800" dirty="0"/>
          </a:p>
          <a:p>
            <a:pPr marL="457200" indent="-457200" algn="ctr">
              <a:buFont typeface="Wingdings" pitchFamily="2" charset="2"/>
              <a:buChar char="Ø"/>
            </a:pPr>
            <a:r>
              <a:rPr lang="tr-TR" sz="2800" dirty="0"/>
              <a:t>Yunanistan: 1 Ocak 1981</a:t>
            </a:r>
          </a:p>
          <a:p>
            <a:pPr marL="457200" indent="-457200" algn="ctr">
              <a:buFont typeface="Wingdings" pitchFamily="2" charset="2"/>
              <a:buChar char="Ø"/>
            </a:pPr>
            <a:r>
              <a:rPr lang="tr-TR" sz="2800" dirty="0"/>
              <a:t>İspanya: 1 Ocak 1986</a:t>
            </a:r>
          </a:p>
          <a:p>
            <a:pPr marL="457200" indent="-457200" algn="ctr">
              <a:buFont typeface="Wingdings" pitchFamily="2" charset="2"/>
              <a:buChar char="Ø"/>
            </a:pPr>
            <a:r>
              <a:rPr lang="tr-TR" sz="2800" dirty="0"/>
              <a:t>Portekiz: 1 Ocak 1986</a:t>
            </a:r>
          </a:p>
          <a:p>
            <a:pPr marL="457200" indent="-457200" algn="ctr">
              <a:buFont typeface="Wingdings" pitchFamily="2" charset="2"/>
              <a:buChar char="Ø"/>
            </a:pPr>
            <a:endParaRPr lang="tr-TR" sz="2800" b="1" dirty="0"/>
          </a:p>
          <a:p>
            <a:pPr marL="457200" indent="-457200" algn="ctr">
              <a:buFont typeface="Wingdings" pitchFamily="2" charset="2"/>
              <a:buChar char="Ø"/>
            </a:pPr>
            <a:r>
              <a:rPr lang="tr-TR" sz="2800" b="1" dirty="0"/>
              <a:t>2005 Yılında Türkiye’ye gelen yabancı sermaye tutarı rekor kırarak yaklaşık 10 milyar Dolara ulaşmıştı.</a:t>
            </a:r>
          </a:p>
          <a:p>
            <a:pPr marL="457200" indent="-457200" algn="ctr">
              <a:buFont typeface="Wingdings" pitchFamily="2" charset="2"/>
              <a:buChar char="Ø"/>
            </a:pPr>
            <a:endParaRPr lang="tr-TR" sz="2800" b="1" dirty="0"/>
          </a:p>
        </p:txBody>
      </p:sp>
    </p:spTree>
    <p:extLst>
      <p:ext uri="{BB962C8B-B14F-4D97-AF65-F5344CB8AC3E}">
        <p14:creationId xmlns:p14="http://schemas.microsoft.com/office/powerpoint/2010/main" val="385381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1667729" y="1890117"/>
            <a:ext cx="8856541" cy="3077766"/>
          </a:xfrm>
          <a:prstGeom prst="rect">
            <a:avLst/>
          </a:prstGeom>
          <a:noFill/>
        </p:spPr>
        <p:txBody>
          <a:bodyPr wrap="square" rtlCol="0">
            <a:spAutoFit/>
          </a:bodyPr>
          <a:lstStyle/>
          <a:p>
            <a:pPr algn="ctr"/>
            <a:r>
              <a:rPr lang="tr-TR" sz="2800" b="1" dirty="0">
                <a:solidFill>
                  <a:schemeClr val="tx1">
                    <a:lumMod val="95000"/>
                  </a:schemeClr>
                </a:solidFill>
              </a:rPr>
              <a:t>Yabancı Çıkışları Ne Zaman Gerçekleşiyor ?</a:t>
            </a:r>
          </a:p>
          <a:p>
            <a:pPr algn="ctr"/>
            <a:endParaRPr lang="tr-TR" sz="2800" b="1" dirty="0">
              <a:solidFill>
                <a:schemeClr val="tx1">
                  <a:lumMod val="95000"/>
                </a:schemeClr>
              </a:solidFill>
            </a:endParaRPr>
          </a:p>
          <a:p>
            <a:pPr marL="342900" indent="-342900" algn="ctr">
              <a:buFont typeface="Wingdings" pitchFamily="2" charset="2"/>
              <a:buChar char="Ø"/>
            </a:pPr>
            <a:r>
              <a:rPr lang="tr-TR" sz="2300" dirty="0"/>
              <a:t>2010’lı yılların ortalarına doğru başlayan çıkış eğilimi, satış kontratları ve hukukçulara duyulan ihtiyacı yeniden arttırıyor. </a:t>
            </a:r>
          </a:p>
          <a:p>
            <a:pPr marL="342900" indent="-342900" algn="ctr">
              <a:buFont typeface="Wingdings" pitchFamily="2" charset="2"/>
              <a:buChar char="Ø"/>
            </a:pPr>
            <a:r>
              <a:rPr lang="tr-TR" sz="2300" dirty="0"/>
              <a:t>Mülkün sağ kalan mirasçılara intikali işlemleri de hukuki servise ihtiyaç yaratan bir başka etken.</a:t>
            </a:r>
          </a:p>
          <a:p>
            <a:pPr marL="342900" indent="-342900" algn="ctr">
              <a:buFont typeface="Wingdings" pitchFamily="2" charset="2"/>
              <a:buChar char="Ø"/>
            </a:pPr>
            <a:r>
              <a:rPr lang="tr-TR" sz="2300" dirty="0"/>
              <a:t>İntikal işlemlerini de genelde bir satış işlemi takip ediyor.</a:t>
            </a:r>
          </a:p>
        </p:txBody>
      </p:sp>
    </p:spTree>
    <p:extLst>
      <p:ext uri="{BB962C8B-B14F-4D97-AF65-F5344CB8AC3E}">
        <p14:creationId xmlns:p14="http://schemas.microsoft.com/office/powerpoint/2010/main" val="132466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7961165A-55BE-654A-996C-14C5761D2114}"/>
              </a:ext>
            </a:extLst>
          </p:cNvPr>
          <p:cNvSpPr txBox="1"/>
          <p:nvPr/>
        </p:nvSpPr>
        <p:spPr>
          <a:xfrm>
            <a:off x="1667729" y="1482313"/>
            <a:ext cx="8856541" cy="3893374"/>
          </a:xfrm>
          <a:prstGeom prst="rect">
            <a:avLst/>
          </a:prstGeom>
          <a:noFill/>
        </p:spPr>
        <p:txBody>
          <a:bodyPr wrap="square" rtlCol="0">
            <a:spAutoFit/>
          </a:bodyPr>
          <a:lstStyle/>
          <a:p>
            <a:pPr algn="ctr"/>
            <a:r>
              <a:rPr lang="tr-TR" sz="2800" b="1" dirty="0">
                <a:solidFill>
                  <a:schemeClr val="tx1">
                    <a:lumMod val="95000"/>
                  </a:schemeClr>
                </a:solidFill>
              </a:rPr>
              <a:t>Yabancı Talebi ve Mülk Fiyatları İlişkisi</a:t>
            </a:r>
          </a:p>
          <a:p>
            <a:pPr algn="ctr"/>
            <a:endParaRPr lang="tr-TR" sz="2800" b="1" dirty="0">
              <a:solidFill>
                <a:schemeClr val="tx1">
                  <a:lumMod val="95000"/>
                </a:schemeClr>
              </a:solidFill>
            </a:endParaRPr>
          </a:p>
          <a:p>
            <a:pPr marL="342900" indent="-342900" algn="ctr">
              <a:buFont typeface="Wingdings" pitchFamily="2" charset="2"/>
              <a:buChar char="Ø"/>
            </a:pPr>
            <a:r>
              <a:rPr lang="tr-TR" sz="2800" dirty="0"/>
              <a:t>Yabancıların ülkemizdeki gayrimenkullere olan talebi, belli bazı il ve ilçelerde fiyat artışlarında etkili olan faktörlerden birisi olabilir. </a:t>
            </a:r>
          </a:p>
          <a:p>
            <a:pPr marL="342900" indent="-342900" algn="ctr">
              <a:buFont typeface="Wingdings" pitchFamily="2" charset="2"/>
              <a:buChar char="Ø"/>
            </a:pPr>
            <a:r>
              <a:rPr lang="tr-TR" sz="2800" dirty="0"/>
              <a:t>Ancak son yıllarda gayrimenkul fiyatlarında meydana gelen hızlı artış, esasen </a:t>
            </a:r>
            <a:r>
              <a:rPr lang="tr-TR" sz="2800" b="1" dirty="0"/>
              <a:t>küresel bir gelişme. </a:t>
            </a:r>
          </a:p>
          <a:p>
            <a:pPr marL="342900" indent="-342900" algn="ctr">
              <a:buFont typeface="Wingdings" pitchFamily="2" charset="2"/>
              <a:buChar char="Ø"/>
            </a:pPr>
            <a:endParaRPr lang="tr-TR" sz="2300" dirty="0"/>
          </a:p>
        </p:txBody>
      </p:sp>
    </p:spTree>
    <p:extLst>
      <p:ext uri="{BB962C8B-B14F-4D97-AF65-F5344CB8AC3E}">
        <p14:creationId xmlns:p14="http://schemas.microsoft.com/office/powerpoint/2010/main" val="150932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D572C9B3-3230-B231-4E34-54B725869832}"/>
              </a:ext>
            </a:extLst>
          </p:cNvPr>
          <p:cNvPicPr>
            <a:picLocks noChangeAspect="1"/>
          </p:cNvPicPr>
          <p:nvPr/>
        </p:nvPicPr>
        <p:blipFill>
          <a:blip r:embed="rId2"/>
          <a:stretch>
            <a:fillRect/>
          </a:stretch>
        </p:blipFill>
        <p:spPr>
          <a:xfrm>
            <a:off x="998293" y="0"/>
            <a:ext cx="10195413" cy="6858000"/>
          </a:xfrm>
          <a:prstGeom prst="rect">
            <a:avLst/>
          </a:prstGeom>
        </p:spPr>
      </p:pic>
    </p:spTree>
    <p:extLst>
      <p:ext uri="{BB962C8B-B14F-4D97-AF65-F5344CB8AC3E}">
        <p14:creationId xmlns:p14="http://schemas.microsoft.com/office/powerpoint/2010/main" val="198446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53EF7F5B-B8B1-9D3A-64CC-84F2CED2FCDF}"/>
              </a:ext>
            </a:extLst>
          </p:cNvPr>
          <p:cNvPicPr>
            <a:picLocks noChangeAspect="1"/>
          </p:cNvPicPr>
          <p:nvPr/>
        </p:nvPicPr>
        <p:blipFill>
          <a:blip r:embed="rId2"/>
          <a:stretch>
            <a:fillRect/>
          </a:stretch>
        </p:blipFill>
        <p:spPr>
          <a:xfrm>
            <a:off x="1060536" y="0"/>
            <a:ext cx="10070927" cy="6858000"/>
          </a:xfrm>
          <a:prstGeom prst="rect">
            <a:avLst/>
          </a:prstGeom>
        </p:spPr>
      </p:pic>
    </p:spTree>
    <p:extLst>
      <p:ext uri="{BB962C8B-B14F-4D97-AF65-F5344CB8AC3E}">
        <p14:creationId xmlns:p14="http://schemas.microsoft.com/office/powerpoint/2010/main" val="429352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174AC596-C4A4-B85C-2ECE-A55C0B563247}"/>
              </a:ext>
            </a:extLst>
          </p:cNvPr>
          <p:cNvPicPr>
            <a:picLocks noChangeAspect="1"/>
          </p:cNvPicPr>
          <p:nvPr/>
        </p:nvPicPr>
        <p:blipFill>
          <a:blip r:embed="rId2"/>
          <a:stretch>
            <a:fillRect/>
          </a:stretch>
        </p:blipFill>
        <p:spPr>
          <a:xfrm>
            <a:off x="908756" y="0"/>
            <a:ext cx="10374488" cy="6858000"/>
          </a:xfrm>
          <a:prstGeom prst="rect">
            <a:avLst/>
          </a:prstGeom>
        </p:spPr>
      </p:pic>
    </p:spTree>
    <p:extLst>
      <p:ext uri="{BB962C8B-B14F-4D97-AF65-F5344CB8AC3E}">
        <p14:creationId xmlns:p14="http://schemas.microsoft.com/office/powerpoint/2010/main" val="3784426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{DD9E3082-55C9-9947-96BB-C94A5E909251}tf10001119</Template>
  <TotalTime>6016</TotalTime>
  <Words>1575</Words>
  <Application>Microsoft Office PowerPoint</Application>
  <PresentationFormat>Geniş ekran</PresentationFormat>
  <Paragraphs>199</Paragraphs>
  <Slides>28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Arial</vt:lpstr>
      <vt:lpstr>Calibri</vt:lpstr>
      <vt:lpstr>Century Gothic</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Sağlığı Kavramı</dc:title>
  <dc:creator>akın batmaz</dc:creator>
  <cp:lastModifiedBy>Microsoft hesabı</cp:lastModifiedBy>
  <cp:revision>1202</cp:revision>
  <dcterms:created xsi:type="dcterms:W3CDTF">2021-05-24T12:48:06Z</dcterms:created>
  <dcterms:modified xsi:type="dcterms:W3CDTF">2023-01-13T05:28:26Z</dcterms:modified>
</cp:coreProperties>
</file>